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1" r:id="rId5"/>
    <p:sldMasterId id="2147483674" r:id="rId6"/>
  </p:sldMasterIdLst>
  <p:notesMasterIdLst>
    <p:notesMasterId r:id="rId26"/>
  </p:notesMasterIdLst>
  <p:sldIdLst>
    <p:sldId id="256" r:id="rId7"/>
    <p:sldId id="325" r:id="rId8"/>
    <p:sldId id="257" r:id="rId9"/>
    <p:sldId id="258" r:id="rId10"/>
    <p:sldId id="262" r:id="rId11"/>
    <p:sldId id="321" r:id="rId12"/>
    <p:sldId id="322" r:id="rId13"/>
    <p:sldId id="323" r:id="rId14"/>
    <p:sldId id="264" r:id="rId15"/>
    <p:sldId id="326" r:id="rId16"/>
    <p:sldId id="327" r:id="rId17"/>
    <p:sldId id="265" r:id="rId18"/>
    <p:sldId id="329" r:id="rId19"/>
    <p:sldId id="330" r:id="rId20"/>
    <p:sldId id="331" r:id="rId21"/>
    <p:sldId id="332" r:id="rId22"/>
    <p:sldId id="333" r:id="rId23"/>
    <p:sldId id="266" r:id="rId24"/>
    <p:sldId id="307" r:id="rId2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A8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EE340C-84D5-428F-AE46-BF08040F86D6}" v="178" dt="2026-08-17T22:57:54.7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26" autoAdjust="0"/>
    <p:restoredTop sz="94771" autoAdjust="0"/>
  </p:normalViewPr>
  <p:slideViewPr>
    <p:cSldViewPr snapToGrid="0">
      <p:cViewPr varScale="1">
        <p:scale>
          <a:sx n="75" d="100"/>
          <a:sy n="75" d="100"/>
        </p:scale>
        <p:origin x="49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iane Ortiz" userId="5eefab7c-2447-4c79-ad79-2652f4f332f1" providerId="ADAL" clId="{C2E7C9A7-FC27-451C-A62E-C7F36F4A6BD9}"/>
    <pc:docChg chg="undo custSel delSld modSld">
      <pc:chgData name="Ariane Ortiz" userId="5eefab7c-2447-4c79-ad79-2652f4f332f1" providerId="ADAL" clId="{C2E7C9A7-FC27-451C-A62E-C7F36F4A6BD9}" dt="2026-08-17T22:57:22.024" v="266" actId="1076"/>
      <pc:docMkLst>
        <pc:docMk/>
      </pc:docMkLst>
      <pc:sldChg chg="addSp delSp modSp mod">
        <pc:chgData name="Ariane Ortiz" userId="5eefab7c-2447-4c79-ad79-2652f4f332f1" providerId="ADAL" clId="{C2E7C9A7-FC27-451C-A62E-C7F36F4A6BD9}" dt="2026-08-17T21:02:11.074" v="199" actId="1076"/>
        <pc:sldMkLst>
          <pc:docMk/>
          <pc:sldMk cId="0" sldId="256"/>
        </pc:sldMkLst>
        <pc:spChg chg="mod">
          <ac:chgData name="Ariane Ortiz" userId="5eefab7c-2447-4c79-ad79-2652f4f332f1" providerId="ADAL" clId="{C2E7C9A7-FC27-451C-A62E-C7F36F4A6BD9}" dt="2026-08-17T20:28:41.937" v="82" actId="20577"/>
          <ac:spMkLst>
            <pc:docMk/>
            <pc:sldMk cId="0" sldId="256"/>
            <ac:spMk id="162" creationId="{00000000-0000-0000-0000-000000000000}"/>
          </ac:spMkLst>
        </pc:spChg>
        <pc:picChg chg="add mod">
          <ac:chgData name="Ariane Ortiz" userId="5eefab7c-2447-4c79-ad79-2652f4f332f1" providerId="ADAL" clId="{C2E7C9A7-FC27-451C-A62E-C7F36F4A6BD9}" dt="2026-08-17T21:02:11.074" v="199" actId="1076"/>
          <ac:picMkLst>
            <pc:docMk/>
            <pc:sldMk cId="0" sldId="256"/>
            <ac:picMk id="5" creationId="{2CCC316C-97F3-6B27-6613-DC1FDF41B584}"/>
          </ac:picMkLst>
        </pc:picChg>
        <pc:picChg chg="del">
          <ac:chgData name="Ariane Ortiz" userId="5eefab7c-2447-4c79-ad79-2652f4f332f1" providerId="ADAL" clId="{C2E7C9A7-FC27-451C-A62E-C7F36F4A6BD9}" dt="2026-08-17T20:58:17.972" v="195" actId="478"/>
          <ac:picMkLst>
            <pc:docMk/>
            <pc:sldMk cId="0" sldId="256"/>
            <ac:picMk id="164" creationId="{00000000-0000-0000-0000-000000000000}"/>
          </ac:picMkLst>
        </pc:picChg>
      </pc:sldChg>
      <pc:sldChg chg="modSp mod">
        <pc:chgData name="Ariane Ortiz" userId="5eefab7c-2447-4c79-ad79-2652f4f332f1" providerId="ADAL" clId="{C2E7C9A7-FC27-451C-A62E-C7F36F4A6BD9}" dt="2026-08-17T21:29:11.558" v="201" actId="113"/>
        <pc:sldMkLst>
          <pc:docMk/>
          <pc:sldMk cId="0" sldId="257"/>
        </pc:sldMkLst>
        <pc:spChg chg="mod">
          <ac:chgData name="Ariane Ortiz" userId="5eefab7c-2447-4c79-ad79-2652f4f332f1" providerId="ADAL" clId="{C2E7C9A7-FC27-451C-A62E-C7F36F4A6BD9}" dt="2026-08-17T21:29:11.558" v="201" actId="113"/>
          <ac:spMkLst>
            <pc:docMk/>
            <pc:sldMk cId="0" sldId="257"/>
            <ac:spMk id="168" creationId="{00000000-0000-0000-0000-000000000000}"/>
          </ac:spMkLst>
        </pc:spChg>
        <pc:picChg chg="mod">
          <ac:chgData name="Ariane Ortiz" userId="5eefab7c-2447-4c79-ad79-2652f4f332f1" providerId="ADAL" clId="{C2E7C9A7-FC27-451C-A62E-C7F36F4A6BD9}" dt="2026-08-17T20:31:08.050" v="84" actId="1076"/>
          <ac:picMkLst>
            <pc:docMk/>
            <pc:sldMk cId="0" sldId="257"/>
            <ac:picMk id="5" creationId="{CD46F174-613E-0CBA-CC66-9F53E72F3DE1}"/>
          </ac:picMkLst>
        </pc:picChg>
      </pc:sldChg>
      <pc:sldChg chg="modSp mod">
        <pc:chgData name="Ariane Ortiz" userId="5eefab7c-2447-4c79-ad79-2652f4f332f1" providerId="ADAL" clId="{C2E7C9A7-FC27-451C-A62E-C7F36F4A6BD9}" dt="2026-08-17T20:33:55.087" v="115" actId="12"/>
        <pc:sldMkLst>
          <pc:docMk/>
          <pc:sldMk cId="0" sldId="258"/>
        </pc:sldMkLst>
        <pc:spChg chg="mod">
          <ac:chgData name="Ariane Ortiz" userId="5eefab7c-2447-4c79-ad79-2652f4f332f1" providerId="ADAL" clId="{C2E7C9A7-FC27-451C-A62E-C7F36F4A6BD9}" dt="2026-08-17T20:33:55.087" v="115" actId="12"/>
          <ac:spMkLst>
            <pc:docMk/>
            <pc:sldMk cId="0" sldId="258"/>
            <ac:spMk id="170" creationId="{00000000-0000-0000-0000-000000000000}"/>
          </ac:spMkLst>
        </pc:spChg>
      </pc:sldChg>
      <pc:sldChg chg="modSp mod">
        <pc:chgData name="Ariane Ortiz" userId="5eefab7c-2447-4c79-ad79-2652f4f332f1" providerId="ADAL" clId="{C2E7C9A7-FC27-451C-A62E-C7F36F4A6BD9}" dt="2026-08-17T22:39:14.439" v="204" actId="790"/>
        <pc:sldMkLst>
          <pc:docMk/>
          <pc:sldMk cId="0" sldId="262"/>
        </pc:sldMkLst>
        <pc:spChg chg="mod">
          <ac:chgData name="Ariane Ortiz" userId="5eefab7c-2447-4c79-ad79-2652f4f332f1" providerId="ADAL" clId="{C2E7C9A7-FC27-451C-A62E-C7F36F4A6BD9}" dt="2026-08-17T20:36:30.153" v="121" actId="20577"/>
          <ac:spMkLst>
            <pc:docMk/>
            <pc:sldMk cId="0" sldId="262"/>
            <ac:spMk id="2" creationId="{41227C5E-B3CF-E424-B2C9-1DD06513F4A7}"/>
          </ac:spMkLst>
        </pc:spChg>
        <pc:spChg chg="mod">
          <ac:chgData name="Ariane Ortiz" userId="5eefab7c-2447-4c79-ad79-2652f4f332f1" providerId="ADAL" clId="{C2E7C9A7-FC27-451C-A62E-C7F36F4A6BD9}" dt="2026-08-17T22:38:44.157" v="202"/>
          <ac:spMkLst>
            <pc:docMk/>
            <pc:sldMk cId="0" sldId="262"/>
            <ac:spMk id="4" creationId="{D2872662-2CB5-691A-3FD8-EBC817CF9E32}"/>
          </ac:spMkLst>
        </pc:spChg>
        <pc:spChg chg="mod">
          <ac:chgData name="Ariane Ortiz" userId="5eefab7c-2447-4c79-ad79-2652f4f332f1" providerId="ADAL" clId="{C2E7C9A7-FC27-451C-A62E-C7F36F4A6BD9}" dt="2026-08-17T22:39:14.439" v="204" actId="790"/>
          <ac:spMkLst>
            <pc:docMk/>
            <pc:sldMk cId="0" sldId="262"/>
            <ac:spMk id="6" creationId="{EB150253-964D-E9FD-D122-F949CA51AE3A}"/>
          </ac:spMkLst>
        </pc:spChg>
      </pc:sldChg>
      <pc:sldChg chg="modSp mod">
        <pc:chgData name="Ariane Ortiz" userId="5eefab7c-2447-4c79-ad79-2652f4f332f1" providerId="ADAL" clId="{C2E7C9A7-FC27-451C-A62E-C7F36F4A6BD9}" dt="2026-08-17T22:49:47.497" v="246" actId="20577"/>
        <pc:sldMkLst>
          <pc:docMk/>
          <pc:sldMk cId="0" sldId="264"/>
        </pc:sldMkLst>
        <pc:spChg chg="mod">
          <ac:chgData name="Ariane Ortiz" userId="5eefab7c-2447-4c79-ad79-2652f4f332f1" providerId="ADAL" clId="{C2E7C9A7-FC27-451C-A62E-C7F36F4A6BD9}" dt="2026-08-17T22:49:47.497" v="246" actId="20577"/>
          <ac:spMkLst>
            <pc:docMk/>
            <pc:sldMk cId="0" sldId="264"/>
            <ac:spMk id="3" creationId="{B172CAE6-335E-FD85-A5DA-E7D3DDF06D02}"/>
          </ac:spMkLst>
        </pc:spChg>
        <pc:spChg chg="mod">
          <ac:chgData name="Ariane Ortiz" userId="5eefab7c-2447-4c79-ad79-2652f4f332f1" providerId="ADAL" clId="{C2E7C9A7-FC27-451C-A62E-C7F36F4A6BD9}" dt="2026-08-17T22:42:54.002" v="233" actId="790"/>
          <ac:spMkLst>
            <pc:docMk/>
            <pc:sldMk cId="0" sldId="264"/>
            <ac:spMk id="214" creationId="{00000000-0000-0000-0000-000000000000}"/>
          </ac:spMkLst>
        </pc:spChg>
      </pc:sldChg>
      <pc:sldChg chg="modSp mod">
        <pc:chgData name="Ariane Ortiz" userId="5eefab7c-2447-4c79-ad79-2652f4f332f1" providerId="ADAL" clId="{C2E7C9A7-FC27-451C-A62E-C7F36F4A6BD9}" dt="2026-08-17T22:51:39.419" v="251" actId="790"/>
        <pc:sldMkLst>
          <pc:docMk/>
          <pc:sldMk cId="0" sldId="265"/>
        </pc:sldMkLst>
        <pc:spChg chg="mod">
          <ac:chgData name="Ariane Ortiz" userId="5eefab7c-2447-4c79-ad79-2652f4f332f1" providerId="ADAL" clId="{C2E7C9A7-FC27-451C-A62E-C7F36F4A6BD9}" dt="2026-08-17T22:51:39.419" v="251" actId="790"/>
          <ac:spMkLst>
            <pc:docMk/>
            <pc:sldMk cId="0" sldId="265"/>
            <ac:spMk id="219" creationId="{00000000-0000-0000-0000-000000000000}"/>
          </ac:spMkLst>
        </pc:spChg>
      </pc:sldChg>
      <pc:sldChg chg="addSp modSp mod">
        <pc:chgData name="Ariane Ortiz" userId="5eefab7c-2447-4c79-ad79-2652f4f332f1" providerId="ADAL" clId="{C2E7C9A7-FC27-451C-A62E-C7F36F4A6BD9}" dt="2026-08-17T22:56:48.840" v="261" actId="790"/>
        <pc:sldMkLst>
          <pc:docMk/>
          <pc:sldMk cId="0" sldId="266"/>
        </pc:sldMkLst>
        <pc:spChg chg="mod">
          <ac:chgData name="Ariane Ortiz" userId="5eefab7c-2447-4c79-ad79-2652f4f332f1" providerId="ADAL" clId="{C2E7C9A7-FC27-451C-A62E-C7F36F4A6BD9}" dt="2026-08-17T22:56:29.714" v="258" actId="790"/>
          <ac:spMkLst>
            <pc:docMk/>
            <pc:sldMk cId="0" sldId="266"/>
            <ac:spMk id="3" creationId="{21974CD9-DEF2-D574-F555-7EB165F36337}"/>
          </ac:spMkLst>
        </pc:spChg>
        <pc:spChg chg="add mod">
          <ac:chgData name="Ariane Ortiz" userId="5eefab7c-2447-4c79-ad79-2652f4f332f1" providerId="ADAL" clId="{C2E7C9A7-FC27-451C-A62E-C7F36F4A6BD9}" dt="2026-08-14T15:23:28.604" v="76" actId="1076"/>
          <ac:spMkLst>
            <pc:docMk/>
            <pc:sldMk cId="0" sldId="266"/>
            <ac:spMk id="4" creationId="{387789D0-EADC-24CC-7E1B-F6E3821EABB9}"/>
          </ac:spMkLst>
        </pc:spChg>
        <pc:spChg chg="mod">
          <ac:chgData name="Ariane Ortiz" userId="5eefab7c-2447-4c79-ad79-2652f4f332f1" providerId="ADAL" clId="{C2E7C9A7-FC27-451C-A62E-C7F36F4A6BD9}" dt="2026-08-17T22:56:35.189" v="259" actId="790"/>
          <ac:spMkLst>
            <pc:docMk/>
            <pc:sldMk cId="0" sldId="266"/>
            <ac:spMk id="5" creationId="{97362E66-8599-0152-EE53-1E5AF2947BFD}"/>
          </ac:spMkLst>
        </pc:spChg>
        <pc:spChg chg="mod">
          <ac:chgData name="Ariane Ortiz" userId="5eefab7c-2447-4c79-ad79-2652f4f332f1" providerId="ADAL" clId="{C2E7C9A7-FC27-451C-A62E-C7F36F4A6BD9}" dt="2026-08-17T22:56:41.917" v="260" actId="790"/>
          <ac:spMkLst>
            <pc:docMk/>
            <pc:sldMk cId="0" sldId="266"/>
            <ac:spMk id="7" creationId="{BA3AF957-B9E8-60FA-57D6-91C224EBDC84}"/>
          </ac:spMkLst>
        </pc:spChg>
        <pc:spChg chg="add mod">
          <ac:chgData name="Ariane Ortiz" userId="5eefab7c-2447-4c79-ad79-2652f4f332f1" providerId="ADAL" clId="{C2E7C9A7-FC27-451C-A62E-C7F36F4A6BD9}" dt="2026-08-17T22:56:48.840" v="261" actId="790"/>
          <ac:spMkLst>
            <pc:docMk/>
            <pc:sldMk cId="0" sldId="266"/>
            <ac:spMk id="8" creationId="{C0657608-2074-6173-4029-451A74D209F3}"/>
          </ac:spMkLst>
        </pc:spChg>
      </pc:sldChg>
      <pc:sldChg chg="addSp delSp modSp mod">
        <pc:chgData name="Ariane Ortiz" userId="5eefab7c-2447-4c79-ad79-2652f4f332f1" providerId="ADAL" clId="{C2E7C9A7-FC27-451C-A62E-C7F36F4A6BD9}" dt="2026-08-17T22:57:22.024" v="266" actId="1076"/>
        <pc:sldMkLst>
          <pc:docMk/>
          <pc:sldMk cId="0" sldId="307"/>
        </pc:sldMkLst>
        <pc:picChg chg="add mod">
          <ac:chgData name="Ariane Ortiz" userId="5eefab7c-2447-4c79-ad79-2652f4f332f1" providerId="ADAL" clId="{C2E7C9A7-FC27-451C-A62E-C7F36F4A6BD9}" dt="2026-08-17T22:57:22.024" v="266" actId="1076"/>
          <ac:picMkLst>
            <pc:docMk/>
            <pc:sldMk cId="0" sldId="307"/>
            <ac:picMk id="3" creationId="{83161AA3-C328-BE5E-D487-FFC8B6FC4225}"/>
          </ac:picMkLst>
        </pc:picChg>
        <pc:picChg chg="del">
          <ac:chgData name="Ariane Ortiz" userId="5eefab7c-2447-4c79-ad79-2652f4f332f1" providerId="ADAL" clId="{C2E7C9A7-FC27-451C-A62E-C7F36F4A6BD9}" dt="2026-08-17T22:57:08.927" v="264" actId="478"/>
          <ac:picMkLst>
            <pc:docMk/>
            <pc:sldMk cId="0" sldId="307"/>
            <ac:picMk id="345" creationId="{00000000-0000-0000-0000-000000000000}"/>
          </ac:picMkLst>
        </pc:picChg>
      </pc:sldChg>
      <pc:sldChg chg="del mod modShow">
        <pc:chgData name="Ariane Ortiz" userId="5eefab7c-2447-4c79-ad79-2652f4f332f1" providerId="ADAL" clId="{C2E7C9A7-FC27-451C-A62E-C7F36F4A6BD9}" dt="2026-08-17T22:56:56.275" v="262" actId="47"/>
        <pc:sldMkLst>
          <pc:docMk/>
          <pc:sldMk cId="3672454533" sldId="319"/>
        </pc:sldMkLst>
      </pc:sldChg>
      <pc:sldChg chg="del mod modShow">
        <pc:chgData name="Ariane Ortiz" userId="5eefab7c-2447-4c79-ad79-2652f4f332f1" providerId="ADAL" clId="{C2E7C9A7-FC27-451C-A62E-C7F36F4A6BD9}" dt="2026-08-17T22:56:57.773" v="263" actId="47"/>
        <pc:sldMkLst>
          <pc:docMk/>
          <pc:sldMk cId="1071511207" sldId="320"/>
        </pc:sldMkLst>
      </pc:sldChg>
      <pc:sldChg chg="modSp mod">
        <pc:chgData name="Ariane Ortiz" userId="5eefab7c-2447-4c79-ad79-2652f4f332f1" providerId="ADAL" clId="{C2E7C9A7-FC27-451C-A62E-C7F36F4A6BD9}" dt="2026-08-17T22:40:21.924" v="211" actId="1076"/>
        <pc:sldMkLst>
          <pc:docMk/>
          <pc:sldMk cId="156131979" sldId="321"/>
        </pc:sldMkLst>
        <pc:spChg chg="mod">
          <ac:chgData name="Ariane Ortiz" userId="5eefab7c-2447-4c79-ad79-2652f4f332f1" providerId="ADAL" clId="{C2E7C9A7-FC27-451C-A62E-C7F36F4A6BD9}" dt="2026-08-17T20:38:23.453" v="126" actId="20577"/>
          <ac:spMkLst>
            <pc:docMk/>
            <pc:sldMk cId="156131979" sldId="321"/>
            <ac:spMk id="8" creationId="{A3B3579A-2D79-7E9D-1CE0-BF5F4F8416FF}"/>
          </ac:spMkLst>
        </pc:spChg>
        <pc:spChg chg="mod">
          <ac:chgData name="Ariane Ortiz" userId="5eefab7c-2447-4c79-ad79-2652f4f332f1" providerId="ADAL" clId="{C2E7C9A7-FC27-451C-A62E-C7F36F4A6BD9}" dt="2026-08-17T22:40:08.803" v="209" actId="113"/>
          <ac:spMkLst>
            <pc:docMk/>
            <pc:sldMk cId="156131979" sldId="321"/>
            <ac:spMk id="12" creationId="{90A87C7B-BD71-2FA0-9AC9-D81F12C0B242}"/>
          </ac:spMkLst>
        </pc:spChg>
        <pc:spChg chg="mod">
          <ac:chgData name="Ariane Ortiz" userId="5eefab7c-2447-4c79-ad79-2652f4f332f1" providerId="ADAL" clId="{C2E7C9A7-FC27-451C-A62E-C7F36F4A6BD9}" dt="2026-08-17T22:40:21.924" v="211" actId="1076"/>
          <ac:spMkLst>
            <pc:docMk/>
            <pc:sldMk cId="156131979" sldId="321"/>
            <ac:spMk id="13" creationId="{29F2A25B-2B2A-A380-2F6E-67420B61F1CA}"/>
          </ac:spMkLst>
        </pc:spChg>
      </pc:sldChg>
      <pc:sldChg chg="modSp mod">
        <pc:chgData name="Ariane Ortiz" userId="5eefab7c-2447-4c79-ad79-2652f4f332f1" providerId="ADAL" clId="{C2E7C9A7-FC27-451C-A62E-C7F36F4A6BD9}" dt="2026-08-17T22:41:33.128" v="224" actId="113"/>
        <pc:sldMkLst>
          <pc:docMk/>
          <pc:sldMk cId="2022079444" sldId="322"/>
        </pc:sldMkLst>
        <pc:spChg chg="mod">
          <ac:chgData name="Ariane Ortiz" userId="5eefab7c-2447-4c79-ad79-2652f4f332f1" providerId="ADAL" clId="{C2E7C9A7-FC27-451C-A62E-C7F36F4A6BD9}" dt="2026-08-17T20:42:00.051" v="131" actId="14100"/>
          <ac:spMkLst>
            <pc:docMk/>
            <pc:sldMk cId="2022079444" sldId="322"/>
            <ac:spMk id="2" creationId="{DC955661-2C73-7E6E-309F-9818FA174D74}"/>
          </ac:spMkLst>
        </pc:spChg>
        <pc:spChg chg="mod">
          <ac:chgData name="Ariane Ortiz" userId="5eefab7c-2447-4c79-ad79-2652f4f332f1" providerId="ADAL" clId="{C2E7C9A7-FC27-451C-A62E-C7F36F4A6BD9}" dt="2026-08-17T22:41:01.028" v="217" actId="20578"/>
          <ac:spMkLst>
            <pc:docMk/>
            <pc:sldMk cId="2022079444" sldId="322"/>
            <ac:spMk id="12" creationId="{7592B5E3-DBDD-0A0B-D6F7-D851CDABA043}"/>
          </ac:spMkLst>
        </pc:spChg>
        <pc:spChg chg="mod">
          <ac:chgData name="Ariane Ortiz" userId="5eefab7c-2447-4c79-ad79-2652f4f332f1" providerId="ADAL" clId="{C2E7C9A7-FC27-451C-A62E-C7F36F4A6BD9}" dt="2026-08-17T22:41:33.128" v="224" actId="113"/>
          <ac:spMkLst>
            <pc:docMk/>
            <pc:sldMk cId="2022079444" sldId="322"/>
            <ac:spMk id="13" creationId="{8D1B17DF-8295-658E-BEED-5291E53B2A6E}"/>
          </ac:spMkLst>
        </pc:spChg>
      </pc:sldChg>
      <pc:sldChg chg="modSp mod">
        <pc:chgData name="Ariane Ortiz" userId="5eefab7c-2447-4c79-ad79-2652f4f332f1" providerId="ADAL" clId="{C2E7C9A7-FC27-451C-A62E-C7F36F4A6BD9}" dt="2026-08-17T22:42:22.835" v="232" actId="113"/>
        <pc:sldMkLst>
          <pc:docMk/>
          <pc:sldMk cId="4100166648" sldId="323"/>
        </pc:sldMkLst>
        <pc:spChg chg="mod">
          <ac:chgData name="Ariane Ortiz" userId="5eefab7c-2447-4c79-ad79-2652f4f332f1" providerId="ADAL" clId="{C2E7C9A7-FC27-451C-A62E-C7F36F4A6BD9}" dt="2026-08-17T20:43:00.542" v="136" actId="20577"/>
          <ac:spMkLst>
            <pc:docMk/>
            <pc:sldMk cId="4100166648" sldId="323"/>
            <ac:spMk id="2" creationId="{D97B6556-E371-23CD-5DE1-8234E3A23DEA}"/>
          </ac:spMkLst>
        </pc:spChg>
        <pc:spChg chg="mod">
          <ac:chgData name="Ariane Ortiz" userId="5eefab7c-2447-4c79-ad79-2652f4f332f1" providerId="ADAL" clId="{C2E7C9A7-FC27-451C-A62E-C7F36F4A6BD9}" dt="2026-08-17T22:42:00.136" v="229" actId="113"/>
          <ac:spMkLst>
            <pc:docMk/>
            <pc:sldMk cId="4100166648" sldId="323"/>
            <ac:spMk id="12" creationId="{66635769-D33E-89D5-8E01-271E60DB49CD}"/>
          </ac:spMkLst>
        </pc:spChg>
        <pc:spChg chg="mod">
          <ac:chgData name="Ariane Ortiz" userId="5eefab7c-2447-4c79-ad79-2652f4f332f1" providerId="ADAL" clId="{C2E7C9A7-FC27-451C-A62E-C7F36F4A6BD9}" dt="2026-08-17T22:42:22.835" v="232" actId="113"/>
          <ac:spMkLst>
            <pc:docMk/>
            <pc:sldMk cId="4100166648" sldId="323"/>
            <ac:spMk id="13" creationId="{0DD8FBC5-E36B-C52C-7774-CBBDA9387C1F}"/>
          </ac:spMkLst>
        </pc:spChg>
      </pc:sldChg>
      <pc:sldChg chg="modSp mod">
        <pc:chgData name="Ariane Ortiz" userId="5eefab7c-2447-4c79-ad79-2652f4f332f1" providerId="ADAL" clId="{C2E7C9A7-FC27-451C-A62E-C7F36F4A6BD9}" dt="2026-08-17T20:29:13.737" v="83" actId="6549"/>
        <pc:sldMkLst>
          <pc:docMk/>
          <pc:sldMk cId="0" sldId="325"/>
        </pc:sldMkLst>
        <pc:spChg chg="mod">
          <ac:chgData name="Ariane Ortiz" userId="5eefab7c-2447-4c79-ad79-2652f4f332f1" providerId="ADAL" clId="{C2E7C9A7-FC27-451C-A62E-C7F36F4A6BD9}" dt="2026-08-17T20:29:13.737" v="83" actId="6549"/>
          <ac:spMkLst>
            <pc:docMk/>
            <pc:sldMk cId="0" sldId="325"/>
            <ac:spMk id="167" creationId="{00000000-0000-0000-0000-000000000000}"/>
          </ac:spMkLst>
        </pc:spChg>
      </pc:sldChg>
      <pc:sldChg chg="modSp mod">
        <pc:chgData name="Ariane Ortiz" userId="5eefab7c-2447-4c79-ad79-2652f4f332f1" providerId="ADAL" clId="{C2E7C9A7-FC27-451C-A62E-C7F36F4A6BD9}" dt="2026-08-17T22:50:29.116" v="249" actId="790"/>
        <pc:sldMkLst>
          <pc:docMk/>
          <pc:sldMk cId="2125165779" sldId="326"/>
        </pc:sldMkLst>
        <pc:spChg chg="mod">
          <ac:chgData name="Ariane Ortiz" userId="5eefab7c-2447-4c79-ad79-2652f4f332f1" providerId="ADAL" clId="{C2E7C9A7-FC27-451C-A62E-C7F36F4A6BD9}" dt="2026-08-17T22:50:29.116" v="249" actId="790"/>
          <ac:spMkLst>
            <pc:docMk/>
            <pc:sldMk cId="2125165779" sldId="326"/>
            <ac:spMk id="3" creationId="{45BAD1F5-104F-F27A-C524-97499781C39B}"/>
          </ac:spMkLst>
        </pc:spChg>
        <pc:spChg chg="mod">
          <ac:chgData name="Ariane Ortiz" userId="5eefab7c-2447-4c79-ad79-2652f4f332f1" providerId="ADAL" clId="{C2E7C9A7-FC27-451C-A62E-C7F36F4A6BD9}" dt="2026-08-17T22:50:18.789" v="248" actId="313"/>
          <ac:spMkLst>
            <pc:docMk/>
            <pc:sldMk cId="2125165779" sldId="326"/>
            <ac:spMk id="214" creationId="{B93CF9D5-DF10-30C6-7164-EF6B2C016F65}"/>
          </ac:spMkLst>
        </pc:spChg>
      </pc:sldChg>
      <pc:sldChg chg="modSp mod">
        <pc:chgData name="Ariane Ortiz" userId="5eefab7c-2447-4c79-ad79-2652f4f332f1" providerId="ADAL" clId="{C2E7C9A7-FC27-451C-A62E-C7F36F4A6BD9}" dt="2026-08-17T22:50:51.770" v="250" actId="790"/>
        <pc:sldMkLst>
          <pc:docMk/>
          <pc:sldMk cId="3698588812" sldId="327"/>
        </pc:sldMkLst>
        <pc:spChg chg="mod">
          <ac:chgData name="Ariane Ortiz" userId="5eefab7c-2447-4c79-ad79-2652f4f332f1" providerId="ADAL" clId="{C2E7C9A7-FC27-451C-A62E-C7F36F4A6BD9}" dt="2026-08-17T20:50:29.944" v="144" actId="14100"/>
          <ac:spMkLst>
            <pc:docMk/>
            <pc:sldMk cId="3698588812" sldId="327"/>
            <ac:spMk id="2" creationId="{39A36214-C89A-8421-8633-99783238FA16}"/>
          </ac:spMkLst>
        </pc:spChg>
        <pc:spChg chg="mod">
          <ac:chgData name="Ariane Ortiz" userId="5eefab7c-2447-4c79-ad79-2652f4f332f1" providerId="ADAL" clId="{C2E7C9A7-FC27-451C-A62E-C7F36F4A6BD9}" dt="2026-08-17T22:50:51.770" v="250" actId="790"/>
          <ac:spMkLst>
            <pc:docMk/>
            <pc:sldMk cId="3698588812" sldId="327"/>
            <ac:spMk id="3" creationId="{0176F12B-E7AB-2BBB-80FD-EEB398E039FE}"/>
          </ac:spMkLst>
        </pc:spChg>
        <pc:spChg chg="mod">
          <ac:chgData name="Ariane Ortiz" userId="5eefab7c-2447-4c79-ad79-2652f4f332f1" providerId="ADAL" clId="{C2E7C9A7-FC27-451C-A62E-C7F36F4A6BD9}" dt="2026-08-17T20:49:36.686" v="142" actId="14100"/>
          <ac:spMkLst>
            <pc:docMk/>
            <pc:sldMk cId="3698588812" sldId="327"/>
            <ac:spMk id="5" creationId="{AF4FC506-8AEA-D75F-4B80-35A508D40EC2}"/>
          </ac:spMkLst>
        </pc:spChg>
      </pc:sldChg>
      <pc:sldChg chg="modSp mod">
        <pc:chgData name="Ariane Ortiz" userId="5eefab7c-2447-4c79-ad79-2652f4f332f1" providerId="ADAL" clId="{C2E7C9A7-FC27-451C-A62E-C7F36F4A6BD9}" dt="2026-08-17T22:51:57.341" v="252" actId="790"/>
        <pc:sldMkLst>
          <pc:docMk/>
          <pc:sldMk cId="3562047144" sldId="329"/>
        </pc:sldMkLst>
        <pc:spChg chg="mod">
          <ac:chgData name="Ariane Ortiz" userId="5eefab7c-2447-4c79-ad79-2652f4f332f1" providerId="ADAL" clId="{C2E7C9A7-FC27-451C-A62E-C7F36F4A6BD9}" dt="2026-08-17T22:51:57.341" v="252" actId="790"/>
          <ac:spMkLst>
            <pc:docMk/>
            <pc:sldMk cId="3562047144" sldId="329"/>
            <ac:spMk id="219" creationId="{F3E3B8F9-CFDF-0AE4-76C5-A354F6F0416E}"/>
          </ac:spMkLst>
        </pc:spChg>
      </pc:sldChg>
      <pc:sldChg chg="modSp mod">
        <pc:chgData name="Ariane Ortiz" userId="5eefab7c-2447-4c79-ad79-2652f4f332f1" providerId="ADAL" clId="{C2E7C9A7-FC27-451C-A62E-C7F36F4A6BD9}" dt="2026-08-17T22:52:19.300" v="253" actId="790"/>
        <pc:sldMkLst>
          <pc:docMk/>
          <pc:sldMk cId="303609244" sldId="330"/>
        </pc:sldMkLst>
        <pc:spChg chg="mod">
          <ac:chgData name="Ariane Ortiz" userId="5eefab7c-2447-4c79-ad79-2652f4f332f1" providerId="ADAL" clId="{C2E7C9A7-FC27-451C-A62E-C7F36F4A6BD9}" dt="2026-08-17T22:52:19.300" v="253" actId="790"/>
          <ac:spMkLst>
            <pc:docMk/>
            <pc:sldMk cId="303609244" sldId="330"/>
            <ac:spMk id="219" creationId="{F89CC56D-6933-2C47-DB97-A1FA1E97DF1B}"/>
          </ac:spMkLst>
        </pc:spChg>
      </pc:sldChg>
      <pc:sldChg chg="modSp mod">
        <pc:chgData name="Ariane Ortiz" userId="5eefab7c-2447-4c79-ad79-2652f4f332f1" providerId="ADAL" clId="{C2E7C9A7-FC27-451C-A62E-C7F36F4A6BD9}" dt="2026-08-17T22:52:38.134" v="254" actId="790"/>
        <pc:sldMkLst>
          <pc:docMk/>
          <pc:sldMk cId="167824549" sldId="331"/>
        </pc:sldMkLst>
        <pc:spChg chg="mod">
          <ac:chgData name="Ariane Ortiz" userId="5eefab7c-2447-4c79-ad79-2652f4f332f1" providerId="ADAL" clId="{C2E7C9A7-FC27-451C-A62E-C7F36F4A6BD9}" dt="2026-08-17T22:52:38.134" v="254" actId="790"/>
          <ac:spMkLst>
            <pc:docMk/>
            <pc:sldMk cId="167824549" sldId="331"/>
            <ac:spMk id="219" creationId="{6C16A26A-BBF9-0548-BC9C-8E86FFC83DA2}"/>
          </ac:spMkLst>
        </pc:spChg>
      </pc:sldChg>
      <pc:sldChg chg="modSp mod">
        <pc:chgData name="Ariane Ortiz" userId="5eefab7c-2447-4c79-ad79-2652f4f332f1" providerId="ADAL" clId="{C2E7C9A7-FC27-451C-A62E-C7F36F4A6BD9}" dt="2026-08-17T22:52:52.500" v="255" actId="790"/>
        <pc:sldMkLst>
          <pc:docMk/>
          <pc:sldMk cId="187711166" sldId="332"/>
        </pc:sldMkLst>
        <pc:spChg chg="mod">
          <ac:chgData name="Ariane Ortiz" userId="5eefab7c-2447-4c79-ad79-2652f4f332f1" providerId="ADAL" clId="{C2E7C9A7-FC27-451C-A62E-C7F36F4A6BD9}" dt="2026-08-17T22:52:52.500" v="255" actId="790"/>
          <ac:spMkLst>
            <pc:docMk/>
            <pc:sldMk cId="187711166" sldId="332"/>
            <ac:spMk id="219" creationId="{A8508F50-0930-9E8A-6FF3-42CCA521A06B}"/>
          </ac:spMkLst>
        </pc:spChg>
      </pc:sldChg>
      <pc:sldChg chg="modSp mod">
        <pc:chgData name="Ariane Ortiz" userId="5eefab7c-2447-4c79-ad79-2652f4f332f1" providerId="ADAL" clId="{C2E7C9A7-FC27-451C-A62E-C7F36F4A6BD9}" dt="2026-08-17T22:53:38.130" v="257" actId="33524"/>
        <pc:sldMkLst>
          <pc:docMk/>
          <pc:sldMk cId="796023890" sldId="333"/>
        </pc:sldMkLst>
        <pc:spChg chg="mod">
          <ac:chgData name="Ariane Ortiz" userId="5eefab7c-2447-4c79-ad79-2652f4f332f1" providerId="ADAL" clId="{C2E7C9A7-FC27-451C-A62E-C7F36F4A6BD9}" dt="2026-08-17T22:53:38.130" v="257" actId="33524"/>
          <ac:spMkLst>
            <pc:docMk/>
            <pc:sldMk cId="796023890" sldId="333"/>
            <ac:spMk id="219" creationId="{5F24CB35-EF94-7941-C902-1D13B4C8FE8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5"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fr-FR" sz="1800" b="0" strike="noStrike" spc="-1">
                <a:solidFill>
                  <a:srgbClr val="000000"/>
                </a:solidFill>
                <a:latin typeface="Arial"/>
              </a:rPr>
              <a:t>Click to move the slide</a:t>
            </a:r>
          </a:p>
        </p:txBody>
      </p:sp>
      <p:sp>
        <p:nvSpPr>
          <p:cNvPr id="156"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fr-FR" sz="2000" b="0" strike="noStrike" spc="-1">
                <a:solidFill>
                  <a:srgbClr val="000000"/>
                </a:solidFill>
                <a:latin typeface="Arial"/>
              </a:rPr>
              <a:t>Click to edit the notes format</a:t>
            </a:r>
          </a:p>
        </p:txBody>
      </p:sp>
      <p:sp>
        <p:nvSpPr>
          <p:cNvPr id="157"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fr-FR" sz="1400" b="0" strike="noStrike" spc="-1">
                <a:solidFill>
                  <a:srgbClr val="000000"/>
                </a:solidFill>
                <a:latin typeface="Times New Roman"/>
              </a:rPr>
              <a:t>&lt;header&gt;</a:t>
            </a:r>
          </a:p>
        </p:txBody>
      </p:sp>
      <p:sp>
        <p:nvSpPr>
          <p:cNvPr id="158" name="PlaceHolder 4"/>
          <p:cNvSpPr>
            <a:spLocks noGrp="1"/>
          </p:cNvSpPr>
          <p:nvPr>
            <p:ph type="dt" idx="1"/>
          </p:nvPr>
        </p:nvSpPr>
        <p:spPr>
          <a:xfrm>
            <a:off x="4278960" y="0"/>
            <a:ext cx="3280680" cy="534240"/>
          </a:xfrm>
          <a:prstGeom prst="rect">
            <a:avLst/>
          </a:prstGeom>
          <a:noFill/>
          <a:ln w="0">
            <a:noFill/>
          </a:ln>
        </p:spPr>
        <p:txBody>
          <a:bodyPr lIns="0" tIns="0" rIns="0" bIns="0" anchor="t">
            <a:noAutofit/>
          </a:bodyPr>
          <a:lstStyle>
            <a:lvl1pPr indent="0" algn="r">
              <a:buNone/>
              <a:defRPr lang="fr-FR" sz="1400" b="0" strike="noStrike" spc="-1">
                <a:solidFill>
                  <a:srgbClr val="000000"/>
                </a:solidFill>
                <a:latin typeface="Times New Roman"/>
              </a:defRPr>
            </a:lvl1pPr>
          </a:lstStyle>
          <a:p>
            <a:pPr indent="0" algn="r">
              <a:buNone/>
            </a:pPr>
            <a:r>
              <a:rPr lang="fr-FR" sz="1400" b="0" strike="noStrike" spc="-1">
                <a:solidFill>
                  <a:srgbClr val="000000"/>
                </a:solidFill>
                <a:latin typeface="Times New Roman"/>
              </a:rPr>
              <a:t>&lt;date/time&gt;</a:t>
            </a:r>
          </a:p>
        </p:txBody>
      </p:sp>
      <p:sp>
        <p:nvSpPr>
          <p:cNvPr id="159" name="PlaceHolder 5"/>
          <p:cNvSpPr>
            <a:spLocks noGrp="1"/>
          </p:cNvSpPr>
          <p:nvPr>
            <p:ph type="ftr" idx="2"/>
          </p:nvPr>
        </p:nvSpPr>
        <p:spPr>
          <a:xfrm>
            <a:off x="0" y="10157400"/>
            <a:ext cx="3280680" cy="534240"/>
          </a:xfrm>
          <a:prstGeom prst="rect">
            <a:avLst/>
          </a:prstGeom>
          <a:noFill/>
          <a:ln w="0">
            <a:noFill/>
          </a:ln>
        </p:spPr>
        <p:txBody>
          <a:bodyPr lIns="0" tIns="0" rIns="0" bIns="0" anchor="b">
            <a:noAutofit/>
          </a:bodyPr>
          <a:lstStyle>
            <a:lvl1pPr indent="0">
              <a:buNone/>
              <a:defRPr lang="fr-FR" sz="1400" b="0" strike="noStrike" spc="-1">
                <a:solidFill>
                  <a:srgbClr val="000000"/>
                </a:solidFill>
                <a:latin typeface="Times New Roman"/>
              </a:defRPr>
            </a:lvl1pPr>
          </a:lstStyle>
          <a:p>
            <a:pPr indent="0">
              <a:buNone/>
            </a:pPr>
            <a:r>
              <a:rPr lang="fr-FR" sz="1400" b="0" strike="noStrike" spc="-1">
                <a:solidFill>
                  <a:srgbClr val="000000"/>
                </a:solidFill>
                <a:latin typeface="Times New Roman"/>
              </a:rPr>
              <a:t>&lt;footer&gt;</a:t>
            </a:r>
          </a:p>
        </p:txBody>
      </p:sp>
      <p:sp>
        <p:nvSpPr>
          <p:cNvPr id="160" name="PlaceHolder 6"/>
          <p:cNvSpPr>
            <a:spLocks noGrp="1"/>
          </p:cNvSpPr>
          <p:nvPr>
            <p:ph type="sldNum" idx="3"/>
          </p:nvPr>
        </p:nvSpPr>
        <p:spPr>
          <a:xfrm>
            <a:off x="4278960" y="10157400"/>
            <a:ext cx="3280680" cy="534240"/>
          </a:xfrm>
          <a:prstGeom prst="rect">
            <a:avLst/>
          </a:prstGeom>
          <a:noFill/>
          <a:ln w="0">
            <a:noFill/>
          </a:ln>
        </p:spPr>
        <p:txBody>
          <a:bodyPr lIns="0" tIns="0" rIns="0" bIns="0" anchor="b">
            <a:noAutofit/>
          </a:bodyPr>
          <a:lstStyle>
            <a:lvl1pPr indent="0" algn="r">
              <a:buNone/>
              <a:defRPr lang="fr-FR" sz="1400" b="0" strike="noStrike" spc="-1">
                <a:solidFill>
                  <a:srgbClr val="000000"/>
                </a:solidFill>
                <a:latin typeface="Times New Roman"/>
              </a:defRPr>
            </a:lvl1pPr>
          </a:lstStyle>
          <a:p>
            <a:pPr indent="0" algn="r">
              <a:buNone/>
            </a:pPr>
            <a:fld id="{1627E756-43C3-4021-B338-99B717A237BA}" type="slidenum">
              <a:rPr lang="fr-FR" sz="1400" b="0" strike="noStrike" spc="-1">
                <a:solidFill>
                  <a:srgbClr val="000000"/>
                </a:solidFill>
                <a:latin typeface="Times New Roman"/>
              </a:rPr>
              <a:t>‹#›</a:t>
            </a:fld>
            <a:endParaRPr lang="fr-FR"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laceHolder 1"/>
          <p:cNvSpPr>
            <a:spLocks noGrp="1" noRot="1" noChangeAspect="1"/>
          </p:cNvSpPr>
          <p:nvPr>
            <p:ph type="sldImg"/>
          </p:nvPr>
        </p:nvSpPr>
        <p:spPr>
          <a:xfrm>
            <a:off x="1371600" y="1143000"/>
            <a:ext cx="4114800" cy="3086100"/>
          </a:xfrm>
          <a:prstGeom prst="rect">
            <a:avLst/>
          </a:prstGeom>
          <a:ln w="0">
            <a:noFill/>
          </a:ln>
        </p:spPr>
      </p:sp>
      <p:sp>
        <p:nvSpPr>
          <p:cNvPr id="218"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2000" b="0" strike="noStrike" spc="-1" dirty="0">
              <a:solidFill>
                <a:srgbClr val="000000"/>
              </a:solidFill>
              <a:latin typeface="Arial"/>
            </a:endParaRPr>
          </a:p>
        </p:txBody>
      </p:sp>
      <p:sp>
        <p:nvSpPr>
          <p:cNvPr id="219" name="PlaceHolder 3"/>
          <p:cNvSpPr>
            <a:spLocks noGrp="1"/>
          </p:cNvSpPr>
          <p:nvPr>
            <p:ph type="sldNum" idx="4"/>
          </p:nvPr>
        </p:nvSpPr>
        <p:spPr>
          <a:xfrm>
            <a:off x="3884760" y="8685360"/>
            <a:ext cx="2971440" cy="458280"/>
          </a:xfrm>
          <a:prstGeom prst="rect">
            <a:avLst/>
          </a:prstGeom>
          <a:noFill/>
          <a:ln w="0">
            <a:noFill/>
          </a:ln>
        </p:spPr>
        <p:txBody>
          <a:bodyPr anchor="b">
            <a:noAutofit/>
          </a:bodyPr>
          <a:lstStyle>
            <a:lvl1pPr indent="0" algn="r">
              <a:lnSpc>
                <a:spcPct val="100000"/>
              </a:lnSpc>
              <a:buNone/>
              <a:defRPr lang="en-CA" sz="1200" b="0" strike="noStrike" spc="-1">
                <a:solidFill>
                  <a:srgbClr val="000000"/>
                </a:solidFill>
                <a:latin typeface="Times New Roman"/>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D909D67-264E-47D2-B492-AA36A8BED522}" type="slidenum">
              <a:rPr kumimoji="0" lang="en-CA" sz="1200" b="0" i="0" u="none" strike="noStrike" kern="1200" cap="none" spc="-1" normalizeH="0" baseline="0" noProof="0">
                <a:ln>
                  <a:noFill/>
                </a:ln>
                <a:solidFill>
                  <a:srgbClr val="000000"/>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1" normalizeH="0" baseline="0" noProof="0">
              <a:ln>
                <a:noFill/>
              </a:ln>
              <a:solidFill>
                <a:srgbClr val="000000"/>
              </a:solidFill>
              <a:effectLst/>
              <a:uLnTx/>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PlaceHolder 1"/>
          <p:cNvSpPr>
            <a:spLocks noGrp="1" noRot="1" noChangeAspect="1"/>
          </p:cNvSpPr>
          <p:nvPr>
            <p:ph type="sldImg"/>
          </p:nvPr>
        </p:nvSpPr>
        <p:spPr>
          <a:xfrm>
            <a:off x="1371600" y="1143000"/>
            <a:ext cx="4113213" cy="3084513"/>
          </a:xfrm>
          <a:prstGeom prst="rect">
            <a:avLst/>
          </a:prstGeom>
          <a:ln w="0">
            <a:noFill/>
          </a:ln>
        </p:spPr>
      </p:sp>
      <p:sp>
        <p:nvSpPr>
          <p:cNvPr id="356" name="PlaceHolder 2"/>
          <p:cNvSpPr>
            <a:spLocks noGrp="1"/>
          </p:cNvSpPr>
          <p:nvPr>
            <p:ph type="body"/>
          </p:nvPr>
        </p:nvSpPr>
        <p:spPr>
          <a:xfrm>
            <a:off x="685800" y="4400640"/>
            <a:ext cx="5484960" cy="359892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57" name="PlaceHolder 3"/>
          <p:cNvSpPr>
            <a:spLocks noGrp="1"/>
          </p:cNvSpPr>
          <p:nvPr>
            <p:ph type="sldNum" idx="13"/>
          </p:nvPr>
        </p:nvSpPr>
        <p:spPr>
          <a:xfrm>
            <a:off x="3884760" y="8685360"/>
            <a:ext cx="2970360" cy="457200"/>
          </a:xfrm>
          <a:prstGeom prst="rect">
            <a:avLst/>
          </a:prstGeom>
          <a:noFill/>
          <a:ln w="0">
            <a:noFill/>
          </a:ln>
        </p:spPr>
        <p:txBody>
          <a:bodyPr lIns="0" tIns="0" rIns="0" bIns="0" anchor="b">
            <a:noAutofit/>
          </a:bodyPr>
          <a:lstStyle>
            <a:lvl1pPr indent="0" algn="r">
              <a:lnSpc>
                <a:spcPct val="100000"/>
              </a:lnSpc>
              <a:buNone/>
              <a:tabLst>
                <a:tab pos="0" algn="l"/>
              </a:tabLst>
              <a:defRPr lang="en-CA" sz="1200" b="0" strike="noStrike" spc="-1">
                <a:solidFill>
                  <a:srgbClr val="000000"/>
                </a:solidFill>
                <a:latin typeface="Times New Roman"/>
                <a:ea typeface="+mn-ea"/>
              </a:defRPr>
            </a:lvl1pPr>
          </a:lstStyle>
          <a:p>
            <a:pPr indent="0" algn="r">
              <a:lnSpc>
                <a:spcPct val="100000"/>
              </a:lnSpc>
              <a:buNone/>
              <a:tabLst>
                <a:tab pos="0" algn="l"/>
              </a:tabLst>
            </a:pPr>
            <a:fld id="{E0AB1AC9-95E5-433E-AFF3-66574FF3EFE9}" type="slidenum">
              <a:rPr lang="en-CA" sz="1200" b="0" strike="noStrike" spc="-1">
                <a:solidFill>
                  <a:srgbClr val="000000"/>
                </a:solidFill>
                <a:latin typeface="Times New Roman"/>
                <a:ea typeface="+mn-ea"/>
              </a:rPr>
              <a:t>3</a:t>
            </a:fld>
            <a:endParaRPr lang="fr-FR"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PlaceHolder 1"/>
          <p:cNvSpPr>
            <a:spLocks noGrp="1" noRot="1" noChangeAspect="1"/>
          </p:cNvSpPr>
          <p:nvPr>
            <p:ph type="sldImg"/>
          </p:nvPr>
        </p:nvSpPr>
        <p:spPr>
          <a:xfrm>
            <a:off x="1371600" y="1143000"/>
            <a:ext cx="4113213" cy="3084513"/>
          </a:xfrm>
          <a:prstGeom prst="rect">
            <a:avLst/>
          </a:prstGeom>
          <a:ln w="0">
            <a:noFill/>
          </a:ln>
        </p:spPr>
      </p:sp>
      <p:sp>
        <p:nvSpPr>
          <p:cNvPr id="359" name="PlaceHolder 2"/>
          <p:cNvSpPr>
            <a:spLocks noGrp="1"/>
          </p:cNvSpPr>
          <p:nvPr>
            <p:ph type="body"/>
          </p:nvPr>
        </p:nvSpPr>
        <p:spPr>
          <a:xfrm>
            <a:off x="685800" y="4400640"/>
            <a:ext cx="5484960" cy="359892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60" name="PlaceHolder 3"/>
          <p:cNvSpPr>
            <a:spLocks noGrp="1"/>
          </p:cNvSpPr>
          <p:nvPr>
            <p:ph type="sldNum" idx="14"/>
          </p:nvPr>
        </p:nvSpPr>
        <p:spPr>
          <a:xfrm>
            <a:off x="3884760" y="8685360"/>
            <a:ext cx="2970360" cy="457200"/>
          </a:xfrm>
          <a:prstGeom prst="rect">
            <a:avLst/>
          </a:prstGeom>
          <a:noFill/>
          <a:ln w="0">
            <a:noFill/>
          </a:ln>
        </p:spPr>
        <p:txBody>
          <a:bodyPr lIns="0" tIns="0" rIns="0" bIns="0" anchor="b">
            <a:noAutofit/>
          </a:bodyPr>
          <a:lstStyle>
            <a:lvl1pPr indent="0" algn="r">
              <a:lnSpc>
                <a:spcPct val="100000"/>
              </a:lnSpc>
              <a:buNone/>
              <a:tabLst>
                <a:tab pos="0" algn="l"/>
              </a:tabLst>
              <a:defRPr lang="en-CA" sz="1200" b="0" strike="noStrike" spc="-1">
                <a:solidFill>
                  <a:srgbClr val="000000"/>
                </a:solidFill>
                <a:latin typeface="Times New Roman"/>
                <a:ea typeface="+mn-ea"/>
              </a:defRPr>
            </a:lvl1pPr>
          </a:lstStyle>
          <a:p>
            <a:pPr indent="0" algn="r">
              <a:lnSpc>
                <a:spcPct val="100000"/>
              </a:lnSpc>
              <a:buNone/>
              <a:tabLst>
                <a:tab pos="0" algn="l"/>
              </a:tabLst>
            </a:pPr>
            <a:fld id="{F65B8F1F-28E7-4B50-8172-52242338F588}" type="slidenum">
              <a:rPr lang="en-CA" sz="1200" b="0" strike="noStrike" spc="-1">
                <a:solidFill>
                  <a:srgbClr val="000000"/>
                </a:solidFill>
                <a:latin typeface="Times New Roman"/>
                <a:ea typeface="+mn-ea"/>
              </a:rPr>
              <a:t>4</a:t>
            </a:fld>
            <a:endParaRPr lang="fr-FR"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PlaceHolder 1"/>
          <p:cNvSpPr>
            <a:spLocks noGrp="1" noRot="1" noChangeAspect="1"/>
          </p:cNvSpPr>
          <p:nvPr>
            <p:ph type="sldImg"/>
          </p:nvPr>
        </p:nvSpPr>
        <p:spPr>
          <a:xfrm>
            <a:off x="1108075" y="812800"/>
            <a:ext cx="5341938" cy="4006850"/>
          </a:xfrm>
          <a:prstGeom prst="rect">
            <a:avLst/>
          </a:prstGeom>
          <a:ln w="0">
            <a:noFill/>
          </a:ln>
        </p:spPr>
      </p:sp>
      <p:sp>
        <p:nvSpPr>
          <p:cNvPr id="368" name="PlaceHolder 2"/>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69" name="PlaceHolder 3"/>
          <p:cNvSpPr>
            <a:spLocks noGrp="1"/>
          </p:cNvSpPr>
          <p:nvPr>
            <p:ph type="sldNum" idx="17"/>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en-CA" sz="1400" b="0" strike="noStrike" spc="-1">
                <a:solidFill>
                  <a:srgbClr val="000000"/>
                </a:solidFill>
                <a:latin typeface="Times New Roman"/>
                <a:ea typeface="+mn-ea"/>
              </a:defRPr>
            </a:lvl1pPr>
          </a:lstStyle>
          <a:p>
            <a:pPr indent="0" algn="r">
              <a:lnSpc>
                <a:spcPct val="100000"/>
              </a:lnSpc>
              <a:buNone/>
              <a:tabLst>
                <a:tab pos="0" algn="l"/>
              </a:tabLst>
            </a:pPr>
            <a:fld id="{3186943E-B978-432F-9B80-D1303D6EC461}" type="slidenum">
              <a:rPr lang="en-CA" sz="1400" b="0" strike="noStrike" spc="-1">
                <a:solidFill>
                  <a:srgbClr val="000000"/>
                </a:solidFill>
                <a:latin typeface="Times New Roman"/>
                <a:ea typeface="+mn-ea"/>
              </a:rPr>
              <a:t>5</a:t>
            </a:fld>
            <a:endParaRPr lang="fr-FR" sz="14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CA7B7-CA8E-7AF8-6389-004C82A81E17}"/>
            </a:ext>
          </a:extLst>
        </p:cNvPr>
        <p:cNvGrpSpPr/>
        <p:nvPr/>
      </p:nvGrpSpPr>
      <p:grpSpPr>
        <a:xfrm>
          <a:off x="0" y="0"/>
          <a:ext cx="0" cy="0"/>
          <a:chOff x="0" y="0"/>
          <a:chExt cx="0" cy="0"/>
        </a:xfrm>
      </p:grpSpPr>
      <p:sp>
        <p:nvSpPr>
          <p:cNvPr id="367" name="PlaceHolder 1">
            <a:extLst>
              <a:ext uri="{FF2B5EF4-FFF2-40B4-BE49-F238E27FC236}">
                <a16:creationId xmlns:a16="http://schemas.microsoft.com/office/drawing/2014/main" id="{8B43A5EA-DB06-B6FE-DC39-9E6EFEDD2DBE}"/>
              </a:ext>
            </a:extLst>
          </p:cNvPr>
          <p:cNvSpPr>
            <a:spLocks noGrp="1" noRot="1" noChangeAspect="1"/>
          </p:cNvSpPr>
          <p:nvPr>
            <p:ph type="sldImg"/>
          </p:nvPr>
        </p:nvSpPr>
        <p:spPr>
          <a:xfrm>
            <a:off x="1108075" y="812800"/>
            <a:ext cx="5341938" cy="4006850"/>
          </a:xfrm>
          <a:prstGeom prst="rect">
            <a:avLst/>
          </a:prstGeom>
          <a:ln w="0">
            <a:noFill/>
          </a:ln>
        </p:spPr>
      </p:sp>
      <p:sp>
        <p:nvSpPr>
          <p:cNvPr id="368" name="PlaceHolder 2">
            <a:extLst>
              <a:ext uri="{FF2B5EF4-FFF2-40B4-BE49-F238E27FC236}">
                <a16:creationId xmlns:a16="http://schemas.microsoft.com/office/drawing/2014/main" id="{40DFA845-2A3F-CA67-1BE9-6E1BEC2211B4}"/>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dirty="0">
              <a:solidFill>
                <a:srgbClr val="000000"/>
              </a:solidFill>
              <a:latin typeface="Arial"/>
            </a:endParaRPr>
          </a:p>
        </p:txBody>
      </p:sp>
      <p:sp>
        <p:nvSpPr>
          <p:cNvPr id="369" name="PlaceHolder 3">
            <a:extLst>
              <a:ext uri="{FF2B5EF4-FFF2-40B4-BE49-F238E27FC236}">
                <a16:creationId xmlns:a16="http://schemas.microsoft.com/office/drawing/2014/main" id="{536DD1DA-A875-DFC3-926F-8B787200C1CC}"/>
              </a:ext>
            </a:extLst>
          </p:cNvPr>
          <p:cNvSpPr>
            <a:spLocks noGrp="1"/>
          </p:cNvSpPr>
          <p:nvPr>
            <p:ph type="sldNum" idx="17"/>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en-CA" sz="1400" b="0" strike="noStrike" spc="-1">
                <a:solidFill>
                  <a:srgbClr val="000000"/>
                </a:solidFill>
                <a:latin typeface="Times New Roman"/>
                <a:ea typeface="+mn-ea"/>
              </a:defRPr>
            </a:lvl1pPr>
          </a:lstStyle>
          <a:p>
            <a:pPr indent="0" algn="r">
              <a:lnSpc>
                <a:spcPct val="100000"/>
              </a:lnSpc>
              <a:buNone/>
              <a:tabLst>
                <a:tab pos="0" algn="l"/>
              </a:tabLst>
            </a:pPr>
            <a:fld id="{3186943E-B978-432F-9B80-D1303D6EC461}" type="slidenum">
              <a:rPr lang="en-CA" sz="1400" b="0" strike="noStrike" spc="-1">
                <a:solidFill>
                  <a:srgbClr val="000000"/>
                </a:solidFill>
                <a:latin typeface="Times New Roman"/>
                <a:ea typeface="+mn-ea"/>
              </a:rPr>
              <a:t>6</a:t>
            </a:fld>
            <a:endParaRPr lang="fr-FR" sz="1400" b="0" strike="noStrike" spc="-1">
              <a:solidFill>
                <a:srgbClr val="000000"/>
              </a:solidFill>
              <a:latin typeface="Times New Roman"/>
            </a:endParaRPr>
          </a:p>
        </p:txBody>
      </p:sp>
    </p:spTree>
    <p:extLst>
      <p:ext uri="{BB962C8B-B14F-4D97-AF65-F5344CB8AC3E}">
        <p14:creationId xmlns:p14="http://schemas.microsoft.com/office/powerpoint/2010/main" val="1556698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DF4EE-1372-7776-A6E5-ED03D9630A92}"/>
            </a:ext>
          </a:extLst>
        </p:cNvPr>
        <p:cNvGrpSpPr/>
        <p:nvPr/>
      </p:nvGrpSpPr>
      <p:grpSpPr>
        <a:xfrm>
          <a:off x="0" y="0"/>
          <a:ext cx="0" cy="0"/>
          <a:chOff x="0" y="0"/>
          <a:chExt cx="0" cy="0"/>
        </a:xfrm>
      </p:grpSpPr>
      <p:sp>
        <p:nvSpPr>
          <p:cNvPr id="367" name="PlaceHolder 1">
            <a:extLst>
              <a:ext uri="{FF2B5EF4-FFF2-40B4-BE49-F238E27FC236}">
                <a16:creationId xmlns:a16="http://schemas.microsoft.com/office/drawing/2014/main" id="{2D94BF26-D8BA-551C-84F6-E3053F915B97}"/>
              </a:ext>
            </a:extLst>
          </p:cNvPr>
          <p:cNvSpPr>
            <a:spLocks noGrp="1" noRot="1" noChangeAspect="1"/>
          </p:cNvSpPr>
          <p:nvPr>
            <p:ph type="sldImg"/>
          </p:nvPr>
        </p:nvSpPr>
        <p:spPr>
          <a:xfrm>
            <a:off x="1108075" y="812800"/>
            <a:ext cx="5341938" cy="4006850"/>
          </a:xfrm>
          <a:prstGeom prst="rect">
            <a:avLst/>
          </a:prstGeom>
          <a:ln w="0">
            <a:noFill/>
          </a:ln>
        </p:spPr>
      </p:sp>
      <p:sp>
        <p:nvSpPr>
          <p:cNvPr id="368" name="PlaceHolder 2">
            <a:extLst>
              <a:ext uri="{FF2B5EF4-FFF2-40B4-BE49-F238E27FC236}">
                <a16:creationId xmlns:a16="http://schemas.microsoft.com/office/drawing/2014/main" id="{A8687013-BE40-FE5D-AFB8-BCE4109A1189}"/>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69" name="PlaceHolder 3">
            <a:extLst>
              <a:ext uri="{FF2B5EF4-FFF2-40B4-BE49-F238E27FC236}">
                <a16:creationId xmlns:a16="http://schemas.microsoft.com/office/drawing/2014/main" id="{2700FBE5-DA87-CAE2-B09A-1EE6B11D5AC5}"/>
              </a:ext>
            </a:extLst>
          </p:cNvPr>
          <p:cNvSpPr>
            <a:spLocks noGrp="1"/>
          </p:cNvSpPr>
          <p:nvPr>
            <p:ph type="sldNum" idx="17"/>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en-CA" sz="1400" b="0" strike="noStrike" spc="-1">
                <a:solidFill>
                  <a:srgbClr val="000000"/>
                </a:solidFill>
                <a:latin typeface="Times New Roman"/>
                <a:ea typeface="+mn-ea"/>
              </a:defRPr>
            </a:lvl1pPr>
          </a:lstStyle>
          <a:p>
            <a:pPr indent="0" algn="r">
              <a:lnSpc>
                <a:spcPct val="100000"/>
              </a:lnSpc>
              <a:buNone/>
              <a:tabLst>
                <a:tab pos="0" algn="l"/>
              </a:tabLst>
            </a:pPr>
            <a:fld id="{3186943E-B978-432F-9B80-D1303D6EC461}" type="slidenum">
              <a:rPr lang="en-CA" sz="1400" b="0" strike="noStrike" spc="-1">
                <a:solidFill>
                  <a:srgbClr val="000000"/>
                </a:solidFill>
                <a:latin typeface="Times New Roman"/>
                <a:ea typeface="+mn-ea"/>
              </a:rPr>
              <a:t>7</a:t>
            </a:fld>
            <a:endParaRPr lang="fr-FR" sz="1400" b="0" strike="noStrike" spc="-1">
              <a:solidFill>
                <a:srgbClr val="000000"/>
              </a:solidFill>
              <a:latin typeface="Times New Roman"/>
            </a:endParaRPr>
          </a:p>
        </p:txBody>
      </p:sp>
    </p:spTree>
    <p:extLst>
      <p:ext uri="{BB962C8B-B14F-4D97-AF65-F5344CB8AC3E}">
        <p14:creationId xmlns:p14="http://schemas.microsoft.com/office/powerpoint/2010/main" val="1638520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69A7C-42E3-163E-E350-45FA30E13D06}"/>
            </a:ext>
          </a:extLst>
        </p:cNvPr>
        <p:cNvGrpSpPr/>
        <p:nvPr/>
      </p:nvGrpSpPr>
      <p:grpSpPr>
        <a:xfrm>
          <a:off x="0" y="0"/>
          <a:ext cx="0" cy="0"/>
          <a:chOff x="0" y="0"/>
          <a:chExt cx="0" cy="0"/>
        </a:xfrm>
      </p:grpSpPr>
      <p:sp>
        <p:nvSpPr>
          <p:cNvPr id="367" name="PlaceHolder 1">
            <a:extLst>
              <a:ext uri="{FF2B5EF4-FFF2-40B4-BE49-F238E27FC236}">
                <a16:creationId xmlns:a16="http://schemas.microsoft.com/office/drawing/2014/main" id="{7F621993-E589-2FFA-3B0C-6F4621BA1D31}"/>
              </a:ext>
            </a:extLst>
          </p:cNvPr>
          <p:cNvSpPr>
            <a:spLocks noGrp="1" noRot="1" noChangeAspect="1"/>
          </p:cNvSpPr>
          <p:nvPr>
            <p:ph type="sldImg"/>
          </p:nvPr>
        </p:nvSpPr>
        <p:spPr>
          <a:xfrm>
            <a:off x="1108075" y="812800"/>
            <a:ext cx="5341938" cy="4006850"/>
          </a:xfrm>
          <a:prstGeom prst="rect">
            <a:avLst/>
          </a:prstGeom>
          <a:ln w="0">
            <a:noFill/>
          </a:ln>
        </p:spPr>
      </p:sp>
      <p:sp>
        <p:nvSpPr>
          <p:cNvPr id="368" name="PlaceHolder 2">
            <a:extLst>
              <a:ext uri="{FF2B5EF4-FFF2-40B4-BE49-F238E27FC236}">
                <a16:creationId xmlns:a16="http://schemas.microsoft.com/office/drawing/2014/main" id="{F9124503-9969-2159-A7F4-EFE8DE4F8C76}"/>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69" name="PlaceHolder 3">
            <a:extLst>
              <a:ext uri="{FF2B5EF4-FFF2-40B4-BE49-F238E27FC236}">
                <a16:creationId xmlns:a16="http://schemas.microsoft.com/office/drawing/2014/main" id="{CC9E31F2-51D6-BD91-17DB-0A9E47E84314}"/>
              </a:ext>
            </a:extLst>
          </p:cNvPr>
          <p:cNvSpPr>
            <a:spLocks noGrp="1"/>
          </p:cNvSpPr>
          <p:nvPr>
            <p:ph type="sldNum" idx="17"/>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en-CA" sz="1400" b="0" strike="noStrike" spc="-1">
                <a:solidFill>
                  <a:srgbClr val="000000"/>
                </a:solidFill>
                <a:latin typeface="Times New Roman"/>
                <a:ea typeface="+mn-ea"/>
              </a:defRPr>
            </a:lvl1pPr>
          </a:lstStyle>
          <a:p>
            <a:pPr indent="0" algn="r">
              <a:lnSpc>
                <a:spcPct val="100000"/>
              </a:lnSpc>
              <a:buNone/>
              <a:tabLst>
                <a:tab pos="0" algn="l"/>
              </a:tabLst>
            </a:pPr>
            <a:fld id="{3186943E-B978-432F-9B80-D1303D6EC461}" type="slidenum">
              <a:rPr lang="en-CA" sz="1400" b="0" strike="noStrike" spc="-1">
                <a:solidFill>
                  <a:srgbClr val="000000"/>
                </a:solidFill>
                <a:latin typeface="Times New Roman"/>
                <a:ea typeface="+mn-ea"/>
              </a:rPr>
              <a:t>8</a:t>
            </a:fld>
            <a:endParaRPr lang="fr-FR" sz="1400" b="0" strike="noStrike" spc="-1">
              <a:solidFill>
                <a:srgbClr val="000000"/>
              </a:solidFill>
              <a:latin typeface="Times New Roman"/>
            </a:endParaRPr>
          </a:p>
        </p:txBody>
      </p:sp>
    </p:spTree>
    <p:extLst>
      <p:ext uri="{BB962C8B-B14F-4D97-AF65-F5344CB8AC3E}">
        <p14:creationId xmlns:p14="http://schemas.microsoft.com/office/powerpoint/2010/main" val="4175521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PlaceHolder 1"/>
          <p:cNvSpPr>
            <a:spLocks noGrp="1" noRot="1" noChangeAspect="1"/>
          </p:cNvSpPr>
          <p:nvPr>
            <p:ph type="sldImg"/>
          </p:nvPr>
        </p:nvSpPr>
        <p:spPr>
          <a:xfrm>
            <a:off x="1497013" y="1200150"/>
            <a:ext cx="4319587" cy="3240088"/>
          </a:xfrm>
          <a:prstGeom prst="rect">
            <a:avLst/>
          </a:prstGeom>
          <a:ln w="0">
            <a:noFill/>
          </a:ln>
        </p:spPr>
      </p:sp>
      <p:sp>
        <p:nvSpPr>
          <p:cNvPr id="374" name="PlaceHolder 2"/>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75" name="PlaceHolder 3"/>
          <p:cNvSpPr>
            <a:spLocks noGrp="1"/>
          </p:cNvSpPr>
          <p:nvPr>
            <p:ph type="sldNum" idx="19"/>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6FE87C21-1703-4381-8EF4-BA84839FC033}" type="slidenum">
              <a:rPr lang="fr-CA" sz="1200" b="0" strike="noStrike" spc="-1">
                <a:solidFill>
                  <a:srgbClr val="000000"/>
                </a:solidFill>
                <a:latin typeface="Times New Roman"/>
                <a:ea typeface="Times New Roman"/>
              </a:rPr>
              <a:t>9</a:t>
            </a:fld>
            <a:endParaRPr lang="fr-FR" sz="1200" b="0" strike="noStrike" spc="-1">
              <a:solidFill>
                <a:srgbClr val="000000"/>
              </a:solidFill>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0B8C2-74F1-EB89-4E5F-324A4443164B}"/>
            </a:ext>
          </a:extLst>
        </p:cNvPr>
        <p:cNvGrpSpPr/>
        <p:nvPr/>
      </p:nvGrpSpPr>
      <p:grpSpPr>
        <a:xfrm>
          <a:off x="0" y="0"/>
          <a:ext cx="0" cy="0"/>
          <a:chOff x="0" y="0"/>
          <a:chExt cx="0" cy="0"/>
        </a:xfrm>
      </p:grpSpPr>
      <p:sp>
        <p:nvSpPr>
          <p:cNvPr id="373" name="PlaceHolder 1">
            <a:extLst>
              <a:ext uri="{FF2B5EF4-FFF2-40B4-BE49-F238E27FC236}">
                <a16:creationId xmlns:a16="http://schemas.microsoft.com/office/drawing/2014/main" id="{74A9B40C-D705-DB14-AA95-C4ED6E501E51}"/>
              </a:ext>
            </a:extLst>
          </p:cNvPr>
          <p:cNvSpPr>
            <a:spLocks noGrp="1" noRot="1" noChangeAspect="1"/>
          </p:cNvSpPr>
          <p:nvPr>
            <p:ph type="sldImg"/>
          </p:nvPr>
        </p:nvSpPr>
        <p:spPr>
          <a:xfrm>
            <a:off x="1497013" y="1200150"/>
            <a:ext cx="4319587" cy="3240088"/>
          </a:xfrm>
          <a:prstGeom prst="rect">
            <a:avLst/>
          </a:prstGeom>
          <a:ln w="0">
            <a:noFill/>
          </a:ln>
        </p:spPr>
      </p:sp>
      <p:sp>
        <p:nvSpPr>
          <p:cNvPr id="374" name="PlaceHolder 2">
            <a:extLst>
              <a:ext uri="{FF2B5EF4-FFF2-40B4-BE49-F238E27FC236}">
                <a16:creationId xmlns:a16="http://schemas.microsoft.com/office/drawing/2014/main" id="{F4C161FA-E19D-2BAA-D3E1-702A253153F0}"/>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75" name="PlaceHolder 3">
            <a:extLst>
              <a:ext uri="{FF2B5EF4-FFF2-40B4-BE49-F238E27FC236}">
                <a16:creationId xmlns:a16="http://schemas.microsoft.com/office/drawing/2014/main" id="{7F358313-B068-647D-0DD2-FA6E8904FBE0}"/>
              </a:ext>
            </a:extLst>
          </p:cNvPr>
          <p:cNvSpPr>
            <a:spLocks noGrp="1"/>
          </p:cNvSpPr>
          <p:nvPr>
            <p:ph type="sldNum" idx="19"/>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6FE87C21-1703-4381-8EF4-BA84839FC033}" type="slidenum">
              <a:rPr lang="fr-CA" sz="1200" b="0" strike="noStrike" spc="-1">
                <a:solidFill>
                  <a:srgbClr val="000000"/>
                </a:solidFill>
                <a:latin typeface="Times New Roman"/>
                <a:ea typeface="Times New Roman"/>
              </a:rPr>
              <a:t>10</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2147352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92B14-2ECC-D4D8-C3E9-A10F1F42534E}"/>
            </a:ext>
          </a:extLst>
        </p:cNvPr>
        <p:cNvGrpSpPr/>
        <p:nvPr/>
      </p:nvGrpSpPr>
      <p:grpSpPr>
        <a:xfrm>
          <a:off x="0" y="0"/>
          <a:ext cx="0" cy="0"/>
          <a:chOff x="0" y="0"/>
          <a:chExt cx="0" cy="0"/>
        </a:xfrm>
      </p:grpSpPr>
      <p:sp>
        <p:nvSpPr>
          <p:cNvPr id="373" name="PlaceHolder 1">
            <a:extLst>
              <a:ext uri="{FF2B5EF4-FFF2-40B4-BE49-F238E27FC236}">
                <a16:creationId xmlns:a16="http://schemas.microsoft.com/office/drawing/2014/main" id="{EFD36F01-4E71-43CA-AE34-0CD1235E496E}"/>
              </a:ext>
            </a:extLst>
          </p:cNvPr>
          <p:cNvSpPr>
            <a:spLocks noGrp="1" noRot="1" noChangeAspect="1"/>
          </p:cNvSpPr>
          <p:nvPr>
            <p:ph type="sldImg"/>
          </p:nvPr>
        </p:nvSpPr>
        <p:spPr>
          <a:xfrm>
            <a:off x="1497013" y="1200150"/>
            <a:ext cx="4319587" cy="3240088"/>
          </a:xfrm>
          <a:prstGeom prst="rect">
            <a:avLst/>
          </a:prstGeom>
          <a:ln w="0">
            <a:noFill/>
          </a:ln>
        </p:spPr>
      </p:sp>
      <p:sp>
        <p:nvSpPr>
          <p:cNvPr id="374" name="PlaceHolder 2">
            <a:extLst>
              <a:ext uri="{FF2B5EF4-FFF2-40B4-BE49-F238E27FC236}">
                <a16:creationId xmlns:a16="http://schemas.microsoft.com/office/drawing/2014/main" id="{A7BF7159-8D1A-5F68-2ABD-48581E6BAD10}"/>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75" name="PlaceHolder 3">
            <a:extLst>
              <a:ext uri="{FF2B5EF4-FFF2-40B4-BE49-F238E27FC236}">
                <a16:creationId xmlns:a16="http://schemas.microsoft.com/office/drawing/2014/main" id="{A9A3907E-1052-D181-A16A-9EC801AC784E}"/>
              </a:ext>
            </a:extLst>
          </p:cNvPr>
          <p:cNvSpPr>
            <a:spLocks noGrp="1"/>
          </p:cNvSpPr>
          <p:nvPr>
            <p:ph type="sldNum" idx="19"/>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6FE87C21-1703-4381-8EF4-BA84839FC033}" type="slidenum">
              <a:rPr lang="fr-CA" sz="1200" b="0" strike="noStrike" spc="-1">
                <a:solidFill>
                  <a:srgbClr val="000000"/>
                </a:solidFill>
                <a:latin typeface="Times New Roman"/>
                <a:ea typeface="Times New Roman"/>
              </a:rPr>
              <a:t>11</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2207592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PlaceHolder 1"/>
          <p:cNvSpPr>
            <a:spLocks noGrp="1" noRot="1" noChangeAspect="1"/>
          </p:cNvSpPr>
          <p:nvPr>
            <p:ph type="sldImg"/>
          </p:nvPr>
        </p:nvSpPr>
        <p:spPr>
          <a:xfrm>
            <a:off x="1497013" y="1200150"/>
            <a:ext cx="4319587" cy="3240088"/>
          </a:xfrm>
          <a:prstGeom prst="rect">
            <a:avLst/>
          </a:prstGeom>
          <a:ln w="0">
            <a:noFill/>
          </a:ln>
        </p:spPr>
      </p:sp>
      <p:sp>
        <p:nvSpPr>
          <p:cNvPr id="377" name="PlaceHolder 2"/>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12</a:t>
            </a:fld>
            <a:endParaRPr lang="fr-FR" sz="1200" b="0" strike="noStrike" spc="-1">
              <a:solidFill>
                <a:srgbClr val="000000"/>
              </a:solidFill>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28F44-8C69-5A19-A53B-A73D4738A87F}"/>
            </a:ext>
          </a:extLst>
        </p:cNvPr>
        <p:cNvGrpSpPr/>
        <p:nvPr/>
      </p:nvGrpSpPr>
      <p:grpSpPr>
        <a:xfrm>
          <a:off x="0" y="0"/>
          <a:ext cx="0" cy="0"/>
          <a:chOff x="0" y="0"/>
          <a:chExt cx="0" cy="0"/>
        </a:xfrm>
      </p:grpSpPr>
      <p:sp>
        <p:nvSpPr>
          <p:cNvPr id="376" name="PlaceHolder 1">
            <a:extLst>
              <a:ext uri="{FF2B5EF4-FFF2-40B4-BE49-F238E27FC236}">
                <a16:creationId xmlns:a16="http://schemas.microsoft.com/office/drawing/2014/main" id="{A4E0FA8B-B9C2-AF61-1515-3B821B0AEC9F}"/>
              </a:ext>
            </a:extLst>
          </p:cNvPr>
          <p:cNvSpPr>
            <a:spLocks noGrp="1" noRot="1" noChangeAspect="1"/>
          </p:cNvSpPr>
          <p:nvPr>
            <p:ph type="sldImg"/>
          </p:nvPr>
        </p:nvSpPr>
        <p:spPr>
          <a:xfrm>
            <a:off x="1497013" y="1200150"/>
            <a:ext cx="4319587" cy="3240088"/>
          </a:xfrm>
          <a:prstGeom prst="rect">
            <a:avLst/>
          </a:prstGeom>
          <a:ln w="0">
            <a:noFill/>
          </a:ln>
        </p:spPr>
      </p:sp>
      <p:sp>
        <p:nvSpPr>
          <p:cNvPr id="377" name="PlaceHolder 2">
            <a:extLst>
              <a:ext uri="{FF2B5EF4-FFF2-40B4-BE49-F238E27FC236}">
                <a16:creationId xmlns:a16="http://schemas.microsoft.com/office/drawing/2014/main" id="{E6B702BA-3B3F-12FF-6C6A-BF06FA798898}"/>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a:extLst>
              <a:ext uri="{FF2B5EF4-FFF2-40B4-BE49-F238E27FC236}">
                <a16:creationId xmlns:a16="http://schemas.microsoft.com/office/drawing/2014/main" id="{7380A8EF-ACB6-4308-133F-C2F39F611AD7}"/>
              </a:ext>
            </a:extLst>
          </p:cNvPr>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13</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3170447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116A4-5468-E35F-CC56-E87044CDDB39}"/>
            </a:ext>
          </a:extLst>
        </p:cNvPr>
        <p:cNvGrpSpPr/>
        <p:nvPr/>
      </p:nvGrpSpPr>
      <p:grpSpPr>
        <a:xfrm>
          <a:off x="0" y="0"/>
          <a:ext cx="0" cy="0"/>
          <a:chOff x="0" y="0"/>
          <a:chExt cx="0" cy="0"/>
        </a:xfrm>
      </p:grpSpPr>
      <p:sp>
        <p:nvSpPr>
          <p:cNvPr id="376" name="PlaceHolder 1">
            <a:extLst>
              <a:ext uri="{FF2B5EF4-FFF2-40B4-BE49-F238E27FC236}">
                <a16:creationId xmlns:a16="http://schemas.microsoft.com/office/drawing/2014/main" id="{7D6ACB72-BDB7-54DD-38C7-926995DAEB35}"/>
              </a:ext>
            </a:extLst>
          </p:cNvPr>
          <p:cNvSpPr>
            <a:spLocks noGrp="1" noRot="1" noChangeAspect="1"/>
          </p:cNvSpPr>
          <p:nvPr>
            <p:ph type="sldImg"/>
          </p:nvPr>
        </p:nvSpPr>
        <p:spPr>
          <a:xfrm>
            <a:off x="1497013" y="1200150"/>
            <a:ext cx="4319587" cy="3240088"/>
          </a:xfrm>
          <a:prstGeom prst="rect">
            <a:avLst/>
          </a:prstGeom>
          <a:ln w="0">
            <a:noFill/>
          </a:ln>
        </p:spPr>
      </p:sp>
      <p:sp>
        <p:nvSpPr>
          <p:cNvPr id="377" name="PlaceHolder 2">
            <a:extLst>
              <a:ext uri="{FF2B5EF4-FFF2-40B4-BE49-F238E27FC236}">
                <a16:creationId xmlns:a16="http://schemas.microsoft.com/office/drawing/2014/main" id="{989D7038-E347-3977-B68B-E6795347660C}"/>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a:extLst>
              <a:ext uri="{FF2B5EF4-FFF2-40B4-BE49-F238E27FC236}">
                <a16:creationId xmlns:a16="http://schemas.microsoft.com/office/drawing/2014/main" id="{B8FCF98F-2A2C-4E24-EB58-EE1D549E3CB4}"/>
              </a:ext>
            </a:extLst>
          </p:cNvPr>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14</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1731980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7372E-1A49-14B4-98DC-24A88FE3D0B0}"/>
            </a:ext>
          </a:extLst>
        </p:cNvPr>
        <p:cNvGrpSpPr/>
        <p:nvPr/>
      </p:nvGrpSpPr>
      <p:grpSpPr>
        <a:xfrm>
          <a:off x="0" y="0"/>
          <a:ext cx="0" cy="0"/>
          <a:chOff x="0" y="0"/>
          <a:chExt cx="0" cy="0"/>
        </a:xfrm>
      </p:grpSpPr>
      <p:sp>
        <p:nvSpPr>
          <p:cNvPr id="376" name="PlaceHolder 1">
            <a:extLst>
              <a:ext uri="{FF2B5EF4-FFF2-40B4-BE49-F238E27FC236}">
                <a16:creationId xmlns:a16="http://schemas.microsoft.com/office/drawing/2014/main" id="{B13DA59E-AE21-ED46-CB43-AEDD83C74D0D}"/>
              </a:ext>
            </a:extLst>
          </p:cNvPr>
          <p:cNvSpPr>
            <a:spLocks noGrp="1" noRot="1" noChangeAspect="1"/>
          </p:cNvSpPr>
          <p:nvPr>
            <p:ph type="sldImg"/>
          </p:nvPr>
        </p:nvSpPr>
        <p:spPr>
          <a:xfrm>
            <a:off x="1497013" y="1200150"/>
            <a:ext cx="4319587" cy="3240088"/>
          </a:xfrm>
          <a:prstGeom prst="rect">
            <a:avLst/>
          </a:prstGeom>
          <a:ln w="0">
            <a:noFill/>
          </a:ln>
        </p:spPr>
      </p:sp>
      <p:sp>
        <p:nvSpPr>
          <p:cNvPr id="377" name="PlaceHolder 2">
            <a:extLst>
              <a:ext uri="{FF2B5EF4-FFF2-40B4-BE49-F238E27FC236}">
                <a16:creationId xmlns:a16="http://schemas.microsoft.com/office/drawing/2014/main" id="{9B0AC2FE-9057-C5E1-6197-ECF625FA9620}"/>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a:extLst>
              <a:ext uri="{FF2B5EF4-FFF2-40B4-BE49-F238E27FC236}">
                <a16:creationId xmlns:a16="http://schemas.microsoft.com/office/drawing/2014/main" id="{CF674257-7462-1220-C378-F85AB5F3414B}"/>
              </a:ext>
            </a:extLst>
          </p:cNvPr>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15</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3279591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7469F-7A7C-6ECA-3E3F-76C8AEF3D31D}"/>
            </a:ext>
          </a:extLst>
        </p:cNvPr>
        <p:cNvGrpSpPr/>
        <p:nvPr/>
      </p:nvGrpSpPr>
      <p:grpSpPr>
        <a:xfrm>
          <a:off x="0" y="0"/>
          <a:ext cx="0" cy="0"/>
          <a:chOff x="0" y="0"/>
          <a:chExt cx="0" cy="0"/>
        </a:xfrm>
      </p:grpSpPr>
      <p:sp>
        <p:nvSpPr>
          <p:cNvPr id="376" name="PlaceHolder 1">
            <a:extLst>
              <a:ext uri="{FF2B5EF4-FFF2-40B4-BE49-F238E27FC236}">
                <a16:creationId xmlns:a16="http://schemas.microsoft.com/office/drawing/2014/main" id="{C30704C0-3C08-5CC3-41E5-2F0F07766432}"/>
              </a:ext>
            </a:extLst>
          </p:cNvPr>
          <p:cNvSpPr>
            <a:spLocks noGrp="1" noRot="1" noChangeAspect="1"/>
          </p:cNvSpPr>
          <p:nvPr>
            <p:ph type="sldImg"/>
          </p:nvPr>
        </p:nvSpPr>
        <p:spPr>
          <a:xfrm>
            <a:off x="1497013" y="1200150"/>
            <a:ext cx="4319587" cy="3240088"/>
          </a:xfrm>
          <a:prstGeom prst="rect">
            <a:avLst/>
          </a:prstGeom>
          <a:ln w="0">
            <a:noFill/>
          </a:ln>
        </p:spPr>
      </p:sp>
      <p:sp>
        <p:nvSpPr>
          <p:cNvPr id="377" name="PlaceHolder 2">
            <a:extLst>
              <a:ext uri="{FF2B5EF4-FFF2-40B4-BE49-F238E27FC236}">
                <a16:creationId xmlns:a16="http://schemas.microsoft.com/office/drawing/2014/main" id="{A86D93CF-F88A-953D-01AC-20C56F4DA10E}"/>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a:extLst>
              <a:ext uri="{FF2B5EF4-FFF2-40B4-BE49-F238E27FC236}">
                <a16:creationId xmlns:a16="http://schemas.microsoft.com/office/drawing/2014/main" id="{E61E0039-D22C-E339-F23F-A8A6BFFD6E95}"/>
              </a:ext>
            </a:extLst>
          </p:cNvPr>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16</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2826780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00150-4108-49E8-C2BA-636B4F466F26}"/>
            </a:ext>
          </a:extLst>
        </p:cNvPr>
        <p:cNvGrpSpPr/>
        <p:nvPr/>
      </p:nvGrpSpPr>
      <p:grpSpPr>
        <a:xfrm>
          <a:off x="0" y="0"/>
          <a:ext cx="0" cy="0"/>
          <a:chOff x="0" y="0"/>
          <a:chExt cx="0" cy="0"/>
        </a:xfrm>
      </p:grpSpPr>
      <p:sp>
        <p:nvSpPr>
          <p:cNvPr id="376" name="PlaceHolder 1">
            <a:extLst>
              <a:ext uri="{FF2B5EF4-FFF2-40B4-BE49-F238E27FC236}">
                <a16:creationId xmlns:a16="http://schemas.microsoft.com/office/drawing/2014/main" id="{6863DF20-92DB-80C1-231E-4B1CA432AD13}"/>
              </a:ext>
            </a:extLst>
          </p:cNvPr>
          <p:cNvSpPr>
            <a:spLocks noGrp="1" noRot="1" noChangeAspect="1"/>
          </p:cNvSpPr>
          <p:nvPr>
            <p:ph type="sldImg"/>
          </p:nvPr>
        </p:nvSpPr>
        <p:spPr>
          <a:xfrm>
            <a:off x="1497013" y="1200150"/>
            <a:ext cx="4319587" cy="3240088"/>
          </a:xfrm>
          <a:prstGeom prst="rect">
            <a:avLst/>
          </a:prstGeom>
          <a:ln w="0">
            <a:noFill/>
          </a:ln>
        </p:spPr>
      </p:sp>
      <p:sp>
        <p:nvSpPr>
          <p:cNvPr id="377" name="PlaceHolder 2">
            <a:extLst>
              <a:ext uri="{FF2B5EF4-FFF2-40B4-BE49-F238E27FC236}">
                <a16:creationId xmlns:a16="http://schemas.microsoft.com/office/drawing/2014/main" id="{CCCF4539-2A00-6205-86A7-DCDFEB34F2EC}"/>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a:extLst>
              <a:ext uri="{FF2B5EF4-FFF2-40B4-BE49-F238E27FC236}">
                <a16:creationId xmlns:a16="http://schemas.microsoft.com/office/drawing/2014/main" id="{AD540F14-BEA2-B907-7949-FC730C08B9DE}"/>
              </a:ext>
            </a:extLst>
          </p:cNvPr>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17</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601246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PlaceHolder 1"/>
          <p:cNvSpPr>
            <a:spLocks noGrp="1" noRot="1" noChangeAspect="1"/>
          </p:cNvSpPr>
          <p:nvPr>
            <p:ph type="sldImg"/>
          </p:nvPr>
        </p:nvSpPr>
        <p:spPr>
          <a:xfrm>
            <a:off x="1497013" y="1200150"/>
            <a:ext cx="4319587" cy="3240088"/>
          </a:xfrm>
          <a:prstGeom prst="rect">
            <a:avLst/>
          </a:prstGeom>
          <a:ln w="0">
            <a:noFill/>
          </a:ln>
        </p:spPr>
      </p:sp>
      <p:sp>
        <p:nvSpPr>
          <p:cNvPr id="380" name="PlaceHolder 2"/>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81" name="PlaceHolder 3"/>
          <p:cNvSpPr>
            <a:spLocks noGrp="1"/>
          </p:cNvSpPr>
          <p:nvPr>
            <p:ph type="sldNum" idx="21"/>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719C76FF-899A-4D1B-9BE3-F31C8A5CBAA4}" type="slidenum">
              <a:rPr lang="fr-CA" sz="1200" b="0" strike="noStrike" spc="-1">
                <a:solidFill>
                  <a:srgbClr val="000000"/>
                </a:solidFill>
                <a:latin typeface="Times New Roman"/>
                <a:ea typeface="Times New Roman"/>
              </a:rPr>
              <a:t>18</a:t>
            </a:fld>
            <a:endParaRPr lang="fr-FR" sz="1200" b="0" strike="noStrike" spc="-1">
              <a:solidFill>
                <a:srgbClr val="000000"/>
              </a:solidFill>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PlaceHolder 1"/>
          <p:cNvSpPr>
            <a:spLocks noGrp="1" noRot="1" noChangeAspect="1"/>
          </p:cNvSpPr>
          <p:nvPr>
            <p:ph type="sldImg"/>
          </p:nvPr>
        </p:nvSpPr>
        <p:spPr>
          <a:xfrm>
            <a:off x="1371600" y="1143000"/>
            <a:ext cx="4113213" cy="3084513"/>
          </a:xfrm>
          <a:prstGeom prst="rect">
            <a:avLst/>
          </a:prstGeom>
          <a:ln w="0">
            <a:noFill/>
          </a:ln>
        </p:spPr>
      </p:sp>
      <p:sp>
        <p:nvSpPr>
          <p:cNvPr id="499" name="PlaceHolder 2"/>
          <p:cNvSpPr>
            <a:spLocks noGrp="1"/>
          </p:cNvSpPr>
          <p:nvPr>
            <p:ph type="body"/>
          </p:nvPr>
        </p:nvSpPr>
        <p:spPr>
          <a:xfrm>
            <a:off x="685800" y="4400640"/>
            <a:ext cx="5484960" cy="359892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500" name="PlaceHolder 3"/>
          <p:cNvSpPr>
            <a:spLocks noGrp="1"/>
          </p:cNvSpPr>
          <p:nvPr>
            <p:ph type="sldNum" idx="66"/>
          </p:nvPr>
        </p:nvSpPr>
        <p:spPr>
          <a:xfrm>
            <a:off x="3884760" y="8685360"/>
            <a:ext cx="2970360" cy="457200"/>
          </a:xfrm>
          <a:prstGeom prst="rect">
            <a:avLst/>
          </a:prstGeom>
          <a:noFill/>
          <a:ln w="0">
            <a:noFill/>
          </a:ln>
        </p:spPr>
        <p:txBody>
          <a:bodyPr lIns="0" tIns="0" rIns="0" bIns="0" anchor="b">
            <a:noAutofit/>
          </a:bodyPr>
          <a:lstStyle>
            <a:lvl1pPr indent="0" algn="r">
              <a:lnSpc>
                <a:spcPct val="100000"/>
              </a:lnSpc>
              <a:buNone/>
              <a:tabLst>
                <a:tab pos="0" algn="l"/>
              </a:tabLst>
              <a:defRPr lang="en-CA" sz="1200" b="0" strike="noStrike" spc="-1">
                <a:solidFill>
                  <a:srgbClr val="000000"/>
                </a:solidFill>
                <a:latin typeface="Times New Roman"/>
                <a:ea typeface="+mn-ea"/>
              </a:defRPr>
            </a:lvl1pPr>
          </a:lstStyle>
          <a:p>
            <a:pPr indent="0" algn="r">
              <a:lnSpc>
                <a:spcPct val="100000"/>
              </a:lnSpc>
              <a:buNone/>
              <a:tabLst>
                <a:tab pos="0" algn="l"/>
              </a:tabLst>
            </a:pPr>
            <a:fld id="{370F3E79-EFE6-4C7E-90CD-EF273D64522A}" type="slidenum">
              <a:rPr lang="en-CA" sz="1200" b="0" strike="noStrike" spc="-1">
                <a:solidFill>
                  <a:srgbClr val="000000"/>
                </a:solidFill>
                <a:latin typeface="Times New Roman"/>
                <a:ea typeface="+mn-ea"/>
              </a:rPr>
              <a:t>19</a:t>
            </a:fld>
            <a:endParaRPr lang="fr-FR" sz="12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3"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5"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7"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8"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12"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13"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14"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16"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17"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18"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2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21"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22"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24"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25"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27"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28"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29"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0"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32"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3"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4"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5"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6"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7"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43"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45"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47"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48"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52"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53"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54"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56"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57"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58"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6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61"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62"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64"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65"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67"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68"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69"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0"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72"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3"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4"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5"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6"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7"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31489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41"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lvl1pPr indent="0" algn="ctr">
              <a:buNone/>
              <a:defRPr/>
            </a:lvl1pPr>
          </a:lstStyle>
          <a:p>
            <a:pPr indent="0" algn="ctr">
              <a:buNone/>
            </a:pPr>
            <a:endParaRPr lang="fr-FR" sz="2400" b="0" strike="noStrike" spc="-1">
              <a:solidFill>
                <a:srgbClr val="000000"/>
              </a:solidFill>
              <a:latin typeface="Arial"/>
            </a:endParaRPr>
          </a:p>
        </p:txBody>
      </p:sp>
    </p:spTree>
    <p:extLst>
      <p:ext uri="{BB962C8B-B14F-4D97-AF65-F5344CB8AC3E}">
        <p14:creationId xmlns:p14="http://schemas.microsoft.com/office/powerpoint/2010/main" val="24110748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43"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34005879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45"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46"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379785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Tree>
    <p:extLst>
      <p:ext uri="{BB962C8B-B14F-4D97-AF65-F5344CB8AC3E}">
        <p14:creationId xmlns:p14="http://schemas.microsoft.com/office/powerpoint/2010/main" val="16152334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28560" y="1701000"/>
            <a:ext cx="7886520" cy="6144120"/>
          </a:xfrm>
          <a:prstGeom prst="rect">
            <a:avLst/>
          </a:prstGeom>
          <a:noFill/>
          <a:ln w="0">
            <a:noFill/>
          </a:ln>
        </p:spPr>
        <p:txBody>
          <a:bodyPr lIns="0" tIns="0" rIns="0" bIns="0" anchor="ctr">
            <a:noAutofit/>
          </a:bodyPr>
          <a:lstStyle/>
          <a:p>
            <a:pPr algn="ctr"/>
            <a:endParaRPr lang="fr-FR" sz="2400" b="0" strike="noStrike" spc="-1">
              <a:solidFill>
                <a:srgbClr val="000000"/>
              </a:solidFill>
              <a:latin typeface="Arial"/>
            </a:endParaRPr>
          </a:p>
        </p:txBody>
      </p:sp>
    </p:spTree>
    <p:extLst>
      <p:ext uri="{BB962C8B-B14F-4D97-AF65-F5344CB8AC3E}">
        <p14:creationId xmlns:p14="http://schemas.microsoft.com/office/powerpoint/2010/main" val="1930542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5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51"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52"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24749303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54"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55"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56"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6753376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58"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59"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60"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436119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62"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63"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32906508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65"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66"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67"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68"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17594281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70"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71"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72"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73"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74"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75"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26285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r>
              <a:rPr lang="fr-FR" sz="1800" b="0" strike="noStrike" spc="-1">
                <a:solidFill>
                  <a:srgbClr val="000000"/>
                </a:solidFill>
                <a:latin typeface="Arial"/>
              </a:rPr>
              <a:t>Click to edit the title text format</a:t>
            </a:r>
          </a:p>
        </p:txBody>
      </p:sp>
      <p:sp>
        <p:nvSpPr>
          <p:cNvPr id="3"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800" b="0" strike="noStrike" spc="-1">
                <a:solidFill>
                  <a:srgbClr val="000000"/>
                </a:solidFill>
                <a:latin typeface="Arial"/>
              </a:rPr>
              <a:t>Click to edit the outline text format</a:t>
            </a:r>
          </a:p>
          <a:p>
            <a:pPr marL="864000" lvl="1" indent="-324000">
              <a:lnSpc>
                <a:spcPct val="90000"/>
              </a:lnSpc>
              <a:spcBef>
                <a:spcPts val="1134"/>
              </a:spcBef>
              <a:buClr>
                <a:srgbClr val="000000"/>
              </a:buClr>
              <a:buSzPct val="75000"/>
              <a:buFont typeface="Symbol" charset="2"/>
              <a:buChar char=""/>
            </a:pPr>
            <a:r>
              <a:rPr lang="fr-FR" sz="2000" b="0" strike="noStrike" spc="-1">
                <a:solidFill>
                  <a:srgbClr val="000000"/>
                </a:solidFill>
                <a:latin typeface="Arial"/>
              </a:rPr>
              <a:t>Second Outline Level</a:t>
            </a:r>
          </a:p>
          <a:p>
            <a:pPr marL="1296000" lvl="2" indent="-288000">
              <a:lnSpc>
                <a:spcPct val="90000"/>
              </a:lnSpc>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lnSpc>
                <a:spcPct val="90000"/>
              </a:lnSpc>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Fifth Outline Level</a:t>
            </a:r>
          </a:p>
          <a:p>
            <a:pPr marL="2592000" lvl="5"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Sixth Outline Level</a:t>
            </a:r>
          </a:p>
          <a:p>
            <a:pPr marL="3024000" lvl="6"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Rectangle 3"/>
          <p:cNvSpPr/>
          <p:nvPr/>
        </p:nvSpPr>
        <p:spPr>
          <a:xfrm>
            <a:off x="0" y="0"/>
            <a:ext cx="9142560" cy="1125000"/>
          </a:xfrm>
          <a:prstGeom prst="rect">
            <a:avLst/>
          </a:prstGeom>
          <a:solidFill>
            <a:srgbClr val="D5C9C2">
              <a:alpha val="15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800" b="0" strike="noStrike" spc="-1">
              <a:solidFill>
                <a:schemeClr val="lt1"/>
              </a:solidFill>
              <a:latin typeface="Calibri"/>
              <a:ea typeface="DejaVu Sans"/>
            </a:endParaRPr>
          </a:p>
        </p:txBody>
      </p:sp>
      <p:pic>
        <p:nvPicPr>
          <p:cNvPr id="39" name="Picture 2" descr="Logo&#10;&#10;Description automatically generated"/>
          <p:cNvPicPr/>
          <p:nvPr/>
        </p:nvPicPr>
        <p:blipFill>
          <a:blip r:embed="rId14"/>
          <a:srcRect r="63069"/>
          <a:stretch/>
        </p:blipFill>
        <p:spPr>
          <a:xfrm>
            <a:off x="176400" y="316440"/>
            <a:ext cx="452160" cy="519120"/>
          </a:xfrm>
          <a:prstGeom prst="rect">
            <a:avLst/>
          </a:prstGeom>
          <a:ln w="0">
            <a:noFill/>
          </a:ln>
        </p:spPr>
      </p:pic>
      <p:sp>
        <p:nvSpPr>
          <p:cNvPr id="4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r>
              <a:rPr lang="fr-FR" sz="1800" b="0" strike="noStrike" spc="-1">
                <a:solidFill>
                  <a:srgbClr val="000000"/>
                </a:solidFill>
                <a:latin typeface="Arial"/>
              </a:rPr>
              <a:t>Click to edit the title text format</a:t>
            </a:r>
          </a:p>
        </p:txBody>
      </p:sp>
      <p:sp>
        <p:nvSpPr>
          <p:cNvPr id="41"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800" b="0" strike="noStrike" spc="-1">
                <a:solidFill>
                  <a:srgbClr val="000000"/>
                </a:solidFill>
                <a:latin typeface="Arial"/>
              </a:rPr>
              <a:t>Click to edit the outline text format</a:t>
            </a:r>
          </a:p>
          <a:p>
            <a:pPr marL="864000" lvl="1" indent="-324000">
              <a:lnSpc>
                <a:spcPct val="90000"/>
              </a:lnSpc>
              <a:spcBef>
                <a:spcPts val="1134"/>
              </a:spcBef>
              <a:buClr>
                <a:srgbClr val="000000"/>
              </a:buClr>
              <a:buSzPct val="75000"/>
              <a:buFont typeface="Symbol" charset="2"/>
              <a:buChar char=""/>
            </a:pPr>
            <a:r>
              <a:rPr lang="fr-FR" sz="2000" b="0" strike="noStrike" spc="-1">
                <a:solidFill>
                  <a:srgbClr val="000000"/>
                </a:solidFill>
                <a:latin typeface="Arial"/>
              </a:rPr>
              <a:t>Second Outline Level</a:t>
            </a:r>
          </a:p>
          <a:p>
            <a:pPr marL="1296000" lvl="2" indent="-288000">
              <a:lnSpc>
                <a:spcPct val="90000"/>
              </a:lnSpc>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lnSpc>
                <a:spcPct val="90000"/>
              </a:lnSpc>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Fifth Outline Level</a:t>
            </a:r>
          </a:p>
          <a:p>
            <a:pPr marL="2592000" lvl="5"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Sixth Outline Level</a:t>
            </a:r>
          </a:p>
          <a:p>
            <a:pPr marL="3024000" lvl="6"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73E1B"/>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19400" y="0"/>
            <a:ext cx="2576160" cy="1898280"/>
          </a:xfrm>
          <a:prstGeom prst="rect">
            <a:avLst/>
          </a:prstGeom>
          <a:noFill/>
          <a:ln w="0">
            <a:noFill/>
          </a:ln>
        </p:spPr>
        <p:txBody>
          <a:bodyPr lIns="0" tIns="0" rIns="0" bIns="0" anchor="b">
            <a:noAutofit/>
          </a:bodyPr>
          <a:lstStyle/>
          <a:p>
            <a:pPr indent="0">
              <a:lnSpc>
                <a:spcPct val="90000"/>
              </a:lnSpc>
              <a:buNone/>
            </a:pPr>
            <a:r>
              <a:rPr lang="en-CA" sz="2100" b="0" strike="noStrike" spc="-1">
                <a:solidFill>
                  <a:srgbClr val="E73E1B"/>
                </a:solidFill>
                <a:latin typeface="Calibri"/>
              </a:rPr>
              <a:t>Modifiez le style du titre</a:t>
            </a:r>
            <a:endParaRPr lang="en-US" sz="2100" b="0" strike="noStrike" spc="-1">
              <a:solidFill>
                <a:srgbClr val="000000"/>
              </a:solidFill>
              <a:latin typeface="Calibri"/>
            </a:endParaRPr>
          </a:p>
        </p:txBody>
      </p:sp>
      <p:sp>
        <p:nvSpPr>
          <p:cNvPr id="39"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1800" b="0" strike="noStrike" spc="-1">
                <a:solidFill>
                  <a:srgbClr val="000000"/>
                </a:solidFill>
                <a:latin typeface="Calibri"/>
              </a:rPr>
              <a:t>Click to edit the outline text format</a:t>
            </a:r>
          </a:p>
          <a:p>
            <a:pPr marL="648000" lvl="1" indent="-243000">
              <a:lnSpc>
                <a:spcPct val="90000"/>
              </a:lnSpc>
              <a:spcBef>
                <a:spcPts val="851"/>
              </a:spcBef>
              <a:buClr>
                <a:srgbClr val="000000"/>
              </a:buClr>
              <a:buSzPct val="75000"/>
              <a:buFont typeface="Symbol" charset="2"/>
              <a:buChar char=""/>
            </a:pPr>
            <a:r>
              <a:rPr lang="en-US" sz="1800" b="0" strike="noStrike" spc="-1">
                <a:solidFill>
                  <a:srgbClr val="000000"/>
                </a:solidFill>
                <a:latin typeface="Calibri"/>
              </a:rPr>
              <a:t>Second Outline Level</a:t>
            </a:r>
          </a:p>
          <a:p>
            <a:pPr marL="972000" lvl="2" indent="-216000">
              <a:lnSpc>
                <a:spcPct val="90000"/>
              </a:lnSpc>
              <a:spcBef>
                <a:spcPts val="638"/>
              </a:spcBef>
              <a:buClr>
                <a:srgbClr val="000000"/>
              </a:buClr>
              <a:buSzPct val="45000"/>
              <a:buFont typeface="Wingdings" charset="2"/>
              <a:buChar char=""/>
            </a:pPr>
            <a:r>
              <a:rPr lang="en-US" sz="1800" b="0" strike="noStrike" spc="-1">
                <a:solidFill>
                  <a:srgbClr val="000000"/>
                </a:solidFill>
                <a:latin typeface="Calibri"/>
              </a:rPr>
              <a:t>Third Outline Level</a:t>
            </a:r>
          </a:p>
          <a:p>
            <a:pPr marL="1296000" lvl="3" indent="-162000">
              <a:lnSpc>
                <a:spcPct val="90000"/>
              </a:lnSpc>
              <a:spcBef>
                <a:spcPts val="425"/>
              </a:spcBef>
              <a:buClr>
                <a:srgbClr val="000000"/>
              </a:buClr>
              <a:buSzPct val="75000"/>
              <a:buFont typeface="Symbol" charset="2"/>
              <a:buChar char=""/>
            </a:pPr>
            <a:r>
              <a:rPr lang="en-US" sz="1800" b="0" strike="noStrike" spc="-1">
                <a:solidFill>
                  <a:srgbClr val="000000"/>
                </a:solidFill>
                <a:latin typeface="Calibri"/>
              </a:rPr>
              <a:t>Fourth Outline Level</a:t>
            </a:r>
          </a:p>
          <a:p>
            <a:pPr marL="1620000" lvl="4" indent="-162000">
              <a:lnSpc>
                <a:spcPct val="90000"/>
              </a:lnSpc>
              <a:spcBef>
                <a:spcPts val="212"/>
              </a:spcBef>
              <a:buClr>
                <a:srgbClr val="000000"/>
              </a:buClr>
              <a:buSzPct val="45000"/>
              <a:buFont typeface="Wingdings" charset="2"/>
              <a:buChar char=""/>
            </a:pPr>
            <a:r>
              <a:rPr lang="en-US" sz="1500" b="0" strike="noStrike" spc="-1">
                <a:solidFill>
                  <a:srgbClr val="000000"/>
                </a:solidFill>
                <a:latin typeface="Calibri"/>
              </a:rPr>
              <a:t>Fifth Outline Level</a:t>
            </a:r>
          </a:p>
          <a:p>
            <a:pPr marL="1944000" lvl="5" indent="-162000">
              <a:lnSpc>
                <a:spcPct val="90000"/>
              </a:lnSpc>
              <a:spcBef>
                <a:spcPts val="212"/>
              </a:spcBef>
              <a:buClr>
                <a:srgbClr val="000000"/>
              </a:buClr>
              <a:buSzPct val="45000"/>
              <a:buFont typeface="Wingdings" charset="2"/>
              <a:buChar char=""/>
            </a:pPr>
            <a:r>
              <a:rPr lang="en-US" sz="1500" b="0" strike="noStrike" spc="-1">
                <a:solidFill>
                  <a:srgbClr val="000000"/>
                </a:solidFill>
                <a:latin typeface="Calibri"/>
              </a:rPr>
              <a:t>Sixth Outline Level</a:t>
            </a:r>
          </a:p>
          <a:p>
            <a:pPr marL="2268000" lvl="6" indent="-162000">
              <a:lnSpc>
                <a:spcPct val="90000"/>
              </a:lnSpc>
              <a:spcBef>
                <a:spcPts val="212"/>
              </a:spcBef>
              <a:buClr>
                <a:srgbClr val="000000"/>
              </a:buClr>
              <a:buSzPct val="45000"/>
              <a:buFont typeface="Wingdings" charset="2"/>
              <a:buChar char=""/>
            </a:pPr>
            <a:r>
              <a:rPr lang="en-US" sz="1500" b="0" strike="noStrike" spc="-1">
                <a:solidFill>
                  <a:srgbClr val="000000"/>
                </a:solidFill>
                <a:latin typeface="Calibri"/>
              </a:rPr>
              <a:t>Seventh Outline Level</a:t>
            </a:r>
          </a:p>
        </p:txBody>
      </p:sp>
    </p:spTree>
    <p:extLst>
      <p:ext uri="{BB962C8B-B14F-4D97-AF65-F5344CB8AC3E}">
        <p14:creationId xmlns:p14="http://schemas.microsoft.com/office/powerpoint/2010/main" val="410506045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sldNum="0" hdr="0" ftr="0" dt="0"/>
  <p:txStyles>
    <p:titleStyle>
      <a:lvl1pPr indent="0"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324000" indent="-243000" algn="l" defTabSz="685800" rtl="0" eaLnBrk="1" latinLnBrk="0" hangingPunct="1">
        <a:lnSpc>
          <a:spcPct val="90000"/>
        </a:lnSpc>
        <a:spcBef>
          <a:spcPts val="1063"/>
        </a:spcBef>
        <a:buClr>
          <a:srgbClr val="000000"/>
        </a:buClr>
        <a:buSzPct val="45000"/>
        <a:buFont typeface="Wingdings"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www.rif-sk.ca/"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hyperlink" Target="https://neo.uqtr.ca/2019/06/20/aborder-les-cultures-autochtones-a-luniversite/?utm_source=chatgpt.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hyperlink" Target="https://reseau.uquebec.ca/fr/a-propos/salle-de-presse/actualites/atelier-transfert-projet-de-mobilisation-savoirs-realites-et-perspectives-des-premiers-peuples?utm_source=chatgpt.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ajf.ca/"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hyperlink" Target="https://www.oise.utoronto.ca/about/news/09-05-23-voices-black-youth-remind-adults-schools-listen-and-act-empower-them?utm_source=chatgpt.com"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hyperlink" Target="https://afcs.ca/funding/?utm_source=chatgpt.com"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hyperlink" Target="https://tourismeautochtone.com/rencontres-autochtones/2025/les-musees-autochtones-lieux-de-patrimoine-vivant?utm_source=chatgpt.com"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B2AFD8-07CE-FF18-2E39-11D582B5F110}"/>
              </a:ext>
            </a:extLst>
          </p:cNvPr>
          <p:cNvPicPr>
            <a:picLocks noChangeAspect="1"/>
          </p:cNvPicPr>
          <p:nvPr/>
        </p:nvPicPr>
        <p:blipFill>
          <a:blip r:embed="rId2"/>
          <a:stretch>
            <a:fillRect/>
          </a:stretch>
        </p:blipFill>
        <p:spPr>
          <a:xfrm>
            <a:off x="0" y="0"/>
            <a:ext cx="9096462" cy="6858000"/>
          </a:xfrm>
          <a:prstGeom prst="rect">
            <a:avLst/>
          </a:prstGeom>
        </p:spPr>
      </p:pic>
      <p:sp>
        <p:nvSpPr>
          <p:cNvPr id="161" name="Title 3"/>
          <p:cNvSpPr/>
          <p:nvPr/>
        </p:nvSpPr>
        <p:spPr>
          <a:xfrm>
            <a:off x="1554480" y="2784929"/>
            <a:ext cx="6269600" cy="1729879"/>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80000"/>
              </a:lnSpc>
            </a:pPr>
            <a:r>
              <a:rPr lang="en-US" sz="2400" b="1" cap="all" spc="-52" dirty="0">
                <a:solidFill>
                  <a:srgbClr val="E73E1B"/>
                </a:solidFill>
                <a:latin typeface="Franklin Gothic Demi"/>
              </a:rPr>
              <a:t>Study on the Interactions between Francophone Newcomers and Indigenous Communities in Saskatchewan: Results, Context and Next Steps</a:t>
            </a:r>
            <a:endParaRPr lang="fr-FR" sz="2400" b="0" strike="noStrike" spc="-1" dirty="0">
              <a:solidFill>
                <a:srgbClr val="000000"/>
              </a:solidFill>
              <a:latin typeface="Arial"/>
            </a:endParaRPr>
          </a:p>
        </p:txBody>
      </p:sp>
      <p:sp>
        <p:nvSpPr>
          <p:cNvPr id="162" name="TextBox 1"/>
          <p:cNvSpPr/>
          <p:nvPr/>
        </p:nvSpPr>
        <p:spPr>
          <a:xfrm>
            <a:off x="1032120" y="5021640"/>
            <a:ext cx="7234560" cy="571447"/>
          </a:xfrm>
          <a:prstGeom prst="rect">
            <a:avLst/>
          </a:prstGeom>
          <a:noFill/>
          <a:ln w="0">
            <a:noFill/>
          </a:ln>
        </p:spPr>
        <p:style>
          <a:lnRef idx="0">
            <a:scrgbClr r="0" g="0" b="0"/>
          </a:lnRef>
          <a:fillRef idx="0">
            <a:scrgbClr r="0" g="0" b="0"/>
          </a:fillRef>
          <a:effectRef idx="0">
            <a:scrgbClr r="0" g="0" b="0"/>
          </a:effectRef>
          <a:fontRef idx="minor"/>
        </p:style>
        <p:txBody>
          <a:bodyPr lIns="17280" tIns="8640" rIns="17280" bIns="8640" anchor="t">
            <a:spAutoFit/>
          </a:bodyPr>
          <a:lstStyle/>
          <a:p>
            <a:pPr algn="r">
              <a:lnSpc>
                <a:spcPct val="100000"/>
              </a:lnSpc>
              <a:tabLst>
                <a:tab pos="0" algn="l"/>
              </a:tabLst>
            </a:pPr>
            <a:r>
              <a:rPr lang="fr-FR" b="1" spc="-1" dirty="0">
                <a:solidFill>
                  <a:schemeClr val="bg1"/>
                </a:solidFill>
                <a:latin typeface="Calibri"/>
                <a:ea typeface="Calibri"/>
              </a:rPr>
              <a:t>Thursday, September 17, 2026</a:t>
            </a:r>
          </a:p>
          <a:p>
            <a:pPr algn="r">
              <a:lnSpc>
                <a:spcPct val="100000"/>
              </a:lnSpc>
              <a:tabLst>
                <a:tab pos="0" algn="l"/>
              </a:tabLst>
            </a:pPr>
            <a:r>
              <a:rPr lang="fr-FR" sz="1800" b="1" strike="noStrike" spc="-1" dirty="0">
                <a:solidFill>
                  <a:schemeClr val="bg1"/>
                </a:solidFill>
                <a:latin typeface="Calibri"/>
                <a:ea typeface="Calibri"/>
              </a:rPr>
              <a:t>North </a:t>
            </a:r>
            <a:r>
              <a:rPr lang="fr-FR" sz="1800" b="1" strike="noStrike" spc="-1" dirty="0" err="1">
                <a:solidFill>
                  <a:schemeClr val="bg1"/>
                </a:solidFill>
                <a:latin typeface="Calibri"/>
                <a:ea typeface="Calibri"/>
              </a:rPr>
              <a:t>Battlefield</a:t>
            </a:r>
            <a:r>
              <a:rPr lang="fr-FR" sz="1800" b="1" strike="noStrike" spc="-1" dirty="0">
                <a:solidFill>
                  <a:schemeClr val="bg1"/>
                </a:solidFill>
                <a:latin typeface="Calibri"/>
                <a:ea typeface="Calibri"/>
              </a:rPr>
              <a:t>, Saskatchewan</a:t>
            </a:r>
          </a:p>
        </p:txBody>
      </p:sp>
      <p:pic>
        <p:nvPicPr>
          <p:cNvPr id="3" name="Picture 2" descr="A logo for a company&#10;&#10;AI-generated content may be incorrect.">
            <a:extLst>
              <a:ext uri="{FF2B5EF4-FFF2-40B4-BE49-F238E27FC236}">
                <a16:creationId xmlns:a16="http://schemas.microsoft.com/office/drawing/2014/main" id="{DD12A3F0-CFAD-6A28-115F-EAA61D2772C9}"/>
              </a:ext>
            </a:extLst>
          </p:cNvPr>
          <p:cNvPicPr>
            <a:picLocks noChangeAspect="1"/>
          </p:cNvPicPr>
          <p:nvPr/>
        </p:nvPicPr>
        <p:blipFill>
          <a:blip r:embed="rId3"/>
          <a:stretch>
            <a:fillRect/>
          </a:stretch>
        </p:blipFill>
        <p:spPr>
          <a:xfrm>
            <a:off x="447760" y="355643"/>
            <a:ext cx="2606266" cy="1432684"/>
          </a:xfrm>
          <a:prstGeom prst="rect">
            <a:avLst/>
          </a:prstGeom>
        </p:spPr>
      </p:pic>
      <p:pic>
        <p:nvPicPr>
          <p:cNvPr id="5" name="Picture 4">
            <a:extLst>
              <a:ext uri="{FF2B5EF4-FFF2-40B4-BE49-F238E27FC236}">
                <a16:creationId xmlns:a16="http://schemas.microsoft.com/office/drawing/2014/main" id="{2CCC316C-97F3-6B27-6613-DC1FDF41B584}"/>
              </a:ext>
            </a:extLst>
          </p:cNvPr>
          <p:cNvPicPr>
            <a:picLocks noChangeAspect="1"/>
          </p:cNvPicPr>
          <p:nvPr/>
        </p:nvPicPr>
        <p:blipFill>
          <a:blip r:embed="rId4"/>
          <a:stretch>
            <a:fillRect/>
          </a:stretch>
        </p:blipFill>
        <p:spPr>
          <a:xfrm>
            <a:off x="6089976" y="355643"/>
            <a:ext cx="2609479" cy="10456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70AB9B-9436-95F1-5A12-1A2FD9347034}"/>
              </a:ext>
            </a:extLst>
          </p:cNvPr>
          <p:cNvPicPr>
            <a:picLocks noChangeAspect="1"/>
          </p:cNvPicPr>
          <p:nvPr/>
        </p:nvPicPr>
        <p:blipFill>
          <a:blip r:embed="rId3"/>
          <a:stretch>
            <a:fillRect/>
          </a:stretch>
        </p:blipFill>
        <p:spPr>
          <a:xfrm>
            <a:off x="334933" y="1193040"/>
            <a:ext cx="3460234" cy="3977280"/>
          </a:xfrm>
          <a:prstGeom prst="rect">
            <a:avLst/>
          </a:prstGeom>
          <a:noFill/>
          <a:ln w="0">
            <a:noFill/>
          </a:ln>
        </p:spPr>
      </p:pic>
      <p:sp>
        <p:nvSpPr>
          <p:cNvPr id="167" name="Espace réservé du contenu 2"/>
          <p:cNvSpPr/>
          <p:nvPr/>
        </p:nvSpPr>
        <p:spPr>
          <a:xfrm>
            <a:off x="4057650" y="1017270"/>
            <a:ext cx="4632390" cy="456453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marL="324000" defTabSz="685800">
              <a:lnSpc>
                <a:spcPct val="90000"/>
              </a:lnSpc>
              <a:spcBef>
                <a:spcPts val="1417"/>
              </a:spcBef>
              <a:spcAft>
                <a:spcPts val="56"/>
              </a:spcAft>
              <a:buClr>
                <a:srgbClr val="000000"/>
              </a:buClr>
              <a:buSzPct val="45000"/>
            </a:pPr>
            <a:r>
              <a:rPr lang="fr-FR" sz="2400" b="1" spc="-1" dirty="0">
                <a:solidFill>
                  <a:schemeClr val="bg1"/>
                </a:solidFill>
                <a:latin typeface="Calibri"/>
              </a:rPr>
              <a:t>Contents</a:t>
            </a:r>
            <a:endParaRPr lang="fr-FR" kern="1200" spc="-1" noProof="0" dirty="0">
              <a:solidFill>
                <a:schemeClr val="bg1"/>
              </a:solidFill>
              <a:latin typeface="Calibri"/>
              <a:ea typeface="+mn-ea"/>
              <a:cs typeface="+mn-cs"/>
            </a:endParaRPr>
          </a:p>
          <a:p>
            <a:pPr marL="324000" defTabSz="685800">
              <a:lnSpc>
                <a:spcPct val="90000"/>
              </a:lnSpc>
              <a:spcBef>
                <a:spcPts val="1417"/>
              </a:spcBef>
              <a:spcAft>
                <a:spcPts val="56"/>
              </a:spcAft>
              <a:buClr>
                <a:srgbClr val="000000"/>
              </a:buClr>
              <a:buSzPct val="45000"/>
            </a:pPr>
            <a:r>
              <a:rPr lang="en-US" spc="-1" dirty="0">
                <a:solidFill>
                  <a:schemeClr val="bg1"/>
                </a:solidFill>
                <a:latin typeface="Calibri"/>
              </a:rPr>
              <a:t>Introduction
1. Structuring trends in interviews
2. Cross-cutting issues identified in the focus groups
3. Operational Recommendations
4. Proposed activities
</a:t>
            </a:r>
            <a:endParaRPr lang="fr-FR" kern="1200" spc="-1" noProof="0" dirty="0">
              <a:solidFill>
                <a:schemeClr val="bg1"/>
              </a:solidFill>
              <a:latin typeface="Calibri"/>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731880" y="267840"/>
            <a:ext cx="7918560" cy="554760"/>
          </a:xfrm>
          <a:prstGeom prst="rect">
            <a:avLst/>
          </a:prstGeom>
          <a:noFill/>
          <a:ln w="0">
            <a:noFill/>
          </a:ln>
        </p:spPr>
        <p:txBody>
          <a:bodyPr lIns="90000" tIns="45000" rIns="90000" bIns="45000" anchor="ctr">
            <a:noAutofit/>
          </a:bodyPr>
          <a:lstStyle/>
          <a:p>
            <a:pPr>
              <a:tabLst>
                <a:tab pos="0" algn="l"/>
              </a:tabLst>
            </a:pPr>
            <a:r>
              <a:rPr lang="fr-CA" sz="2400" b="1" cap="all" spc="-38" dirty="0">
                <a:solidFill>
                  <a:srgbClr val="E73E1B"/>
                </a:solidFill>
                <a:latin typeface="Franklin Gothic Demi"/>
              </a:rPr>
              <a:t>OBJECTIVES of the </a:t>
            </a:r>
            <a:r>
              <a:rPr lang="fr-CA" sz="2400" b="1" cap="all" spc="-38" dirty="0" err="1">
                <a:solidFill>
                  <a:srgbClr val="E73E1B"/>
                </a:solidFill>
                <a:latin typeface="Franklin Gothic Demi"/>
              </a:rPr>
              <a:t>study</a:t>
            </a:r>
            <a:endParaRPr lang="fr-FR" sz="2400" b="0" strike="noStrike" spc="-1" dirty="0">
              <a:solidFill>
                <a:srgbClr val="000000"/>
              </a:solidFill>
              <a:latin typeface="Arial"/>
            </a:endParaRPr>
          </a:p>
        </p:txBody>
      </p:sp>
      <p:sp>
        <p:nvSpPr>
          <p:cNvPr id="168" name="PlaceHolder 2"/>
          <p:cNvSpPr>
            <a:spLocks noGrp="1"/>
          </p:cNvSpPr>
          <p:nvPr>
            <p:ph/>
          </p:nvPr>
        </p:nvSpPr>
        <p:spPr>
          <a:xfrm>
            <a:off x="184731" y="1347290"/>
            <a:ext cx="5793084" cy="4947120"/>
          </a:xfrm>
          <a:prstGeom prst="rect">
            <a:avLst/>
          </a:prstGeom>
          <a:noFill/>
          <a:ln w="0">
            <a:noFill/>
          </a:ln>
        </p:spPr>
        <p:txBody>
          <a:bodyPr lIns="90000" tIns="45000" rIns="90000" bIns="45000" anchor="t">
            <a:noAutofit/>
          </a:bodyPr>
          <a:lstStyle/>
          <a:p>
            <a:pPr algn="just" fontAlgn="base">
              <a:lnSpc>
                <a:spcPct val="115000"/>
              </a:lnSpc>
              <a:spcBef>
                <a:spcPts val="1001"/>
              </a:spcBef>
              <a:spcAft>
                <a:spcPct val="0"/>
              </a:spcAft>
              <a:buClr>
                <a:srgbClr val="C00000"/>
              </a:buClr>
              <a:tabLst>
                <a:tab pos="0" algn="l"/>
              </a:tabLst>
            </a:pPr>
            <a:r>
              <a:rPr lang="en-US" sz="1800" spc="-1" dirty="0">
                <a:solidFill>
                  <a:srgbClr val="000000"/>
                </a:solidFill>
                <a:latin typeface="Aptos"/>
                <a:ea typeface="Calibri"/>
              </a:rPr>
              <a:t>Identify existing dynamics between </a:t>
            </a:r>
            <a:r>
              <a:rPr lang="en-US" sz="1800" b="1" spc="-1" dirty="0">
                <a:solidFill>
                  <a:srgbClr val="000000"/>
                </a:solidFill>
                <a:latin typeface="Aptos"/>
                <a:ea typeface="Calibri"/>
              </a:rPr>
              <a:t>Francophone newcomers and Indigenous communities </a:t>
            </a:r>
            <a:r>
              <a:rPr lang="en-US" sz="1800" spc="-1" dirty="0">
                <a:solidFill>
                  <a:srgbClr val="000000"/>
                </a:solidFill>
                <a:latin typeface="Aptos"/>
                <a:ea typeface="Calibri"/>
              </a:rPr>
              <a:t>
Highlight key barriers to interactions 
Identify the factors that promote intercultural rapprochement 
Identify common trends from diverse experiences 
Formulate </a:t>
            </a:r>
            <a:r>
              <a:rPr lang="en-US" sz="1800" b="1" spc="-1" dirty="0">
                <a:solidFill>
                  <a:srgbClr val="000000"/>
                </a:solidFill>
                <a:latin typeface="Aptos"/>
                <a:ea typeface="Calibri"/>
              </a:rPr>
              <a:t>concrete recommendations and priority actions</a:t>
            </a:r>
            <a:r>
              <a:rPr lang="en-US" sz="1800" spc="-1" dirty="0">
                <a:solidFill>
                  <a:srgbClr val="000000"/>
                </a:solidFill>
                <a:latin typeface="Aptos"/>
                <a:ea typeface="Calibri"/>
              </a:rPr>
              <a:t> to support intercultural initiatives adapted to the local context</a:t>
            </a:r>
            <a:endParaRPr lang="fr-FR" sz="1800" spc="-1" noProof="0" dirty="0">
              <a:solidFill>
                <a:srgbClr val="000000"/>
              </a:solidFill>
              <a:latin typeface="Aptos"/>
              <a:ea typeface="Calibri"/>
            </a:endParaRPr>
          </a:p>
        </p:txBody>
      </p:sp>
      <p:sp>
        <p:nvSpPr>
          <p:cNvPr id="4" name="Rectangle 3">
            <a:extLst>
              <a:ext uri="{FF2B5EF4-FFF2-40B4-BE49-F238E27FC236}">
                <a16:creationId xmlns:a16="http://schemas.microsoft.com/office/drawing/2014/main" id="{1655EF56-528E-AF91-1C03-C1CB3CE49CCB}"/>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5EF847DE-16C5-FD01-7D64-CAD600588548}"/>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CD46F174-613E-0CBA-CC66-9F53E72F3DE1}"/>
              </a:ext>
            </a:extLst>
          </p:cNvPr>
          <p:cNvPicPr>
            <a:picLocks noChangeAspect="1"/>
          </p:cNvPicPr>
          <p:nvPr/>
        </p:nvPicPr>
        <p:blipFill>
          <a:blip r:embed="rId3"/>
          <a:stretch>
            <a:fillRect/>
          </a:stretch>
        </p:blipFill>
        <p:spPr>
          <a:xfrm>
            <a:off x="5977815" y="1296915"/>
            <a:ext cx="3230879" cy="4213795"/>
          </a:xfrm>
          <a:prstGeom prst="rect">
            <a:avLst/>
          </a:prstGeom>
        </p:spPr>
      </p:pic>
      <p:sp>
        <p:nvSpPr>
          <p:cNvPr id="7" name="TextBox 6">
            <a:extLst>
              <a:ext uri="{FF2B5EF4-FFF2-40B4-BE49-F238E27FC236}">
                <a16:creationId xmlns:a16="http://schemas.microsoft.com/office/drawing/2014/main" id="{F8DEF513-74F3-8CF7-4297-AB2115CEAA12}"/>
              </a:ext>
            </a:extLst>
          </p:cNvPr>
          <p:cNvSpPr txBox="1"/>
          <p:nvPr/>
        </p:nvSpPr>
        <p:spPr>
          <a:xfrm>
            <a:off x="6821928" y="5605715"/>
            <a:ext cx="2057256" cy="261610"/>
          </a:xfrm>
          <a:prstGeom prst="rect">
            <a:avLst/>
          </a:prstGeom>
          <a:noFill/>
        </p:spPr>
        <p:txBody>
          <a:bodyPr wrap="square">
            <a:spAutoFit/>
          </a:bodyPr>
          <a:lstStyle/>
          <a:p>
            <a:r>
              <a:rPr lang="en-US" sz="1050" dirty="0"/>
              <a:t>Source: </a:t>
            </a:r>
            <a:r>
              <a:rPr lang="en-US" sz="1050" dirty="0">
                <a:hlinkClick r:id="rId4"/>
              </a:rPr>
              <a:t>www.rif-sk.ca</a:t>
            </a:r>
            <a:r>
              <a:rPr lang="en-US" sz="1050"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PlaceHolder 1"/>
          <p:cNvSpPr>
            <a:spLocks noGrp="1"/>
          </p:cNvSpPr>
          <p:nvPr>
            <p:ph type="title"/>
          </p:nvPr>
        </p:nvSpPr>
        <p:spPr>
          <a:xfrm>
            <a:off x="731880" y="267840"/>
            <a:ext cx="7918560" cy="554760"/>
          </a:xfrm>
          <a:prstGeom prst="rect">
            <a:avLst/>
          </a:prstGeom>
          <a:noFill/>
          <a:ln w="0">
            <a:noFill/>
          </a:ln>
        </p:spPr>
        <p:txBody>
          <a:bodyPr lIns="90000" tIns="45000" rIns="90000" bIns="45000" anchor="ctr">
            <a:noAutofit/>
          </a:bodyPr>
          <a:lstStyle/>
          <a:p>
            <a:pPr>
              <a:tabLst>
                <a:tab pos="0" algn="l"/>
              </a:tabLst>
            </a:pPr>
            <a:r>
              <a:rPr lang="fr-CA" sz="2400" b="1" cap="all" spc="-38" dirty="0">
                <a:solidFill>
                  <a:srgbClr val="E73E1B"/>
                </a:solidFill>
                <a:latin typeface="Franklin Gothic Demi"/>
              </a:rPr>
              <a:t>Introduction: METHODOLOGY</a:t>
            </a:r>
            <a:endParaRPr lang="fr-FR" sz="2400" b="0" strike="noStrike" spc="-1" dirty="0">
              <a:solidFill>
                <a:srgbClr val="000000"/>
              </a:solidFill>
              <a:latin typeface="Arial"/>
            </a:endParaRPr>
          </a:p>
        </p:txBody>
      </p:sp>
      <p:sp>
        <p:nvSpPr>
          <p:cNvPr id="170" name="PlaceHolder 2"/>
          <p:cNvSpPr>
            <a:spLocks noGrp="1"/>
          </p:cNvSpPr>
          <p:nvPr>
            <p:ph/>
          </p:nvPr>
        </p:nvSpPr>
        <p:spPr>
          <a:xfrm>
            <a:off x="184731" y="1231541"/>
            <a:ext cx="9152309" cy="2659739"/>
          </a:xfrm>
          <a:prstGeom prst="rect">
            <a:avLst/>
          </a:prstGeom>
          <a:noFill/>
          <a:ln w="0">
            <a:noFill/>
          </a:ln>
        </p:spPr>
        <p:txBody>
          <a:bodyPr lIns="90000" tIns="45000" rIns="90000" bIns="45000" anchor="t">
            <a:noAutofit/>
          </a:bodyPr>
          <a:lstStyle/>
          <a:p>
            <a:pPr algn="just" fontAlgn="base">
              <a:lnSpc>
                <a:spcPct val="115000"/>
              </a:lnSpc>
              <a:spcBef>
                <a:spcPts val="0"/>
              </a:spcBef>
              <a:spcAft>
                <a:spcPct val="0"/>
              </a:spcAft>
              <a:buClr>
                <a:srgbClr val="C00000"/>
              </a:buClr>
              <a:tabLst>
                <a:tab pos="0" algn="l"/>
              </a:tabLst>
            </a:pPr>
            <a:r>
              <a:rPr lang="en-US" sz="1800" spc="-1" dirty="0">
                <a:solidFill>
                  <a:srgbClr val="000000"/>
                </a:solidFill>
                <a:latin typeface="Aptos"/>
                <a:ea typeface="Calibri"/>
              </a:rPr>
              <a:t>Qualitative approach based on multiple perspectives </a:t>
            </a:r>
          </a:p>
          <a:p>
            <a:pPr algn="just" fontAlgn="base">
              <a:lnSpc>
                <a:spcPct val="115000"/>
              </a:lnSpc>
              <a:spcBef>
                <a:spcPts val="0"/>
              </a:spcBef>
              <a:spcAft>
                <a:spcPct val="0"/>
              </a:spcAft>
              <a:buClr>
                <a:srgbClr val="C00000"/>
              </a:buClr>
              <a:tabLst>
                <a:tab pos="0" algn="l"/>
              </a:tabLst>
            </a:pPr>
            <a:r>
              <a:rPr lang="en-US" sz="1800" spc="-1" dirty="0">
                <a:solidFill>
                  <a:srgbClr val="000000"/>
                </a:solidFill>
                <a:latin typeface="Aptos"/>
                <a:ea typeface="Calibri"/>
              </a:rPr>
              <a:t>20 semi-structured key informant interviews </a:t>
            </a:r>
          </a:p>
          <a:p>
            <a:pPr lvl="1" algn="just" fontAlgn="base">
              <a:lnSpc>
                <a:spcPct val="115000"/>
              </a:lnSpc>
              <a:spcBef>
                <a:spcPts val="0"/>
              </a:spcBef>
              <a:spcAft>
                <a:spcPct val="0"/>
              </a:spcAft>
              <a:buClr>
                <a:srgbClr val="C00000"/>
              </a:buClr>
              <a:buFont typeface="Wingdings" panose="05000000000000000000" pitchFamily="2" charset="2"/>
              <a:buChar char="Ø"/>
              <a:tabLst>
                <a:tab pos="0" algn="l"/>
              </a:tabLst>
            </a:pPr>
            <a:r>
              <a:rPr lang="en-US" sz="1400" spc="-1" dirty="0">
                <a:solidFill>
                  <a:srgbClr val="000000"/>
                </a:solidFill>
                <a:latin typeface="Aptos"/>
                <a:ea typeface="Calibri"/>
              </a:rPr>
              <a:t>Community organizations 
Educational Institutions 
Indigenous Actors </a:t>
            </a:r>
          </a:p>
          <a:p>
            <a:pPr marL="228600" lvl="1" algn="just" fontAlgn="base">
              <a:lnSpc>
                <a:spcPct val="115000"/>
              </a:lnSpc>
              <a:spcBef>
                <a:spcPts val="0"/>
              </a:spcBef>
              <a:spcAft>
                <a:spcPct val="0"/>
              </a:spcAft>
              <a:buClr>
                <a:srgbClr val="C00000"/>
              </a:buClr>
              <a:tabLst>
                <a:tab pos="0" algn="l"/>
              </a:tabLst>
            </a:pPr>
            <a:r>
              <a:rPr lang="en-US" sz="1800" spc="-1" dirty="0">
                <a:solidFill>
                  <a:srgbClr val="000000"/>
                </a:solidFill>
                <a:latin typeface="Aptos"/>
                <a:ea typeface="Calibri"/>
              </a:rPr>
              <a:t>2 focus groups </a:t>
            </a:r>
          </a:p>
          <a:p>
            <a:pPr lvl="1" algn="just" fontAlgn="base">
              <a:lnSpc>
                <a:spcPct val="115000"/>
              </a:lnSpc>
              <a:spcBef>
                <a:spcPts val="0"/>
              </a:spcBef>
              <a:spcAft>
                <a:spcPct val="0"/>
              </a:spcAft>
              <a:buClr>
                <a:srgbClr val="C00000"/>
              </a:buClr>
              <a:buFont typeface="Wingdings" panose="05000000000000000000" pitchFamily="2" charset="2"/>
              <a:buChar char="Ø"/>
              <a:tabLst>
                <a:tab pos="0" algn="l"/>
              </a:tabLst>
            </a:pPr>
            <a:r>
              <a:rPr lang="en-US" sz="1400" spc="-1" dirty="0">
                <a:solidFill>
                  <a:srgbClr val="000000"/>
                </a:solidFill>
                <a:latin typeface="Aptos"/>
                <a:ea typeface="Calibri"/>
              </a:rPr>
              <a:t>Regina 
Saskatoon</a:t>
            </a:r>
            <a:endParaRPr lang="fr-FR" sz="1400" spc="-1" dirty="0">
              <a:solidFill>
                <a:srgbClr val="000000"/>
              </a:solidFill>
              <a:latin typeface="Aptos"/>
              <a:ea typeface="Calibri"/>
            </a:endParaRPr>
          </a:p>
        </p:txBody>
      </p:sp>
      <p:sp>
        <p:nvSpPr>
          <p:cNvPr id="2" name="Rectangle 1">
            <a:extLst>
              <a:ext uri="{FF2B5EF4-FFF2-40B4-BE49-F238E27FC236}">
                <a16:creationId xmlns:a16="http://schemas.microsoft.com/office/drawing/2014/main" id="{E66B4EDB-79DF-87C4-124A-CF0A132DD666}"/>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25A43030-A224-352E-8CC1-88F2172396E0}"/>
              </a:ext>
            </a:extLst>
          </p:cNvPr>
          <p:cNvSpPr txBox="1"/>
          <p:nvPr/>
        </p:nvSpPr>
        <p:spPr>
          <a:xfrm>
            <a:off x="126884" y="3688728"/>
            <a:ext cx="5279372" cy="1987916"/>
          </a:xfrm>
          <a:prstGeom prst="rect">
            <a:avLst/>
          </a:prstGeom>
          <a:noFill/>
        </p:spPr>
        <p:txBody>
          <a:bodyPr wrap="square">
            <a:spAutoFit/>
          </a:bodyPr>
          <a:lstStyle/>
          <a:p>
            <a:pPr marL="285750" indent="-285750" algn="just" fontAlgn="base">
              <a:lnSpc>
                <a:spcPct val="115000"/>
              </a:lnSpc>
              <a:spcBef>
                <a:spcPts val="0"/>
              </a:spcBef>
              <a:spcAft>
                <a:spcPct val="0"/>
              </a:spcAft>
              <a:buClr>
                <a:srgbClr val="C00000"/>
              </a:buClr>
              <a:buFont typeface="Arial" panose="020B0604020202020204" pitchFamily="34" charset="0"/>
              <a:buChar char="•"/>
              <a:tabLst>
                <a:tab pos="0" algn="l"/>
              </a:tabLst>
            </a:pPr>
            <a:r>
              <a:rPr lang="en-US" spc="-1">
                <a:solidFill>
                  <a:srgbClr val="000000"/>
                </a:solidFill>
                <a:latin typeface="Aptos"/>
                <a:ea typeface="Calibri"/>
              </a:rPr>
              <a:t>Data collection between January and March 2026 
Analysis to identify cross-sectional trends (not representative of all perceptions) 
Consideration of the diversity of perspectives within and between communities</a:t>
            </a:r>
            <a:endParaRPr lang="fr-FR" sz="1800" spc="-1" noProof="0" dirty="0">
              <a:solidFill>
                <a:srgbClr val="000000"/>
              </a:solidFill>
              <a:latin typeface="Aptos"/>
              <a:ea typeface="Calibri"/>
            </a:endParaRPr>
          </a:p>
        </p:txBody>
      </p:sp>
      <p:pic>
        <p:nvPicPr>
          <p:cNvPr id="11" name="Picture 10">
            <a:extLst>
              <a:ext uri="{FF2B5EF4-FFF2-40B4-BE49-F238E27FC236}">
                <a16:creationId xmlns:a16="http://schemas.microsoft.com/office/drawing/2014/main" id="{0C0263D9-DFFF-720B-398D-042548F86CF8}"/>
              </a:ext>
            </a:extLst>
          </p:cNvPr>
          <p:cNvPicPr>
            <a:picLocks noChangeAspect="1"/>
          </p:cNvPicPr>
          <p:nvPr/>
        </p:nvPicPr>
        <p:blipFill>
          <a:blip r:embed="rId3"/>
          <a:stretch>
            <a:fillRect/>
          </a:stretch>
        </p:blipFill>
        <p:spPr>
          <a:xfrm>
            <a:off x="7246620" y="1231541"/>
            <a:ext cx="1712649" cy="688474"/>
          </a:xfrm>
          <a:prstGeom prst="rect">
            <a:avLst/>
          </a:prstGeom>
        </p:spPr>
      </p:pic>
      <p:pic>
        <p:nvPicPr>
          <p:cNvPr id="13" name="Picture 12">
            <a:extLst>
              <a:ext uri="{FF2B5EF4-FFF2-40B4-BE49-F238E27FC236}">
                <a16:creationId xmlns:a16="http://schemas.microsoft.com/office/drawing/2014/main" id="{02A5ED40-272F-3E6E-D9EB-52ACB162D2B9}"/>
              </a:ext>
            </a:extLst>
          </p:cNvPr>
          <p:cNvPicPr>
            <a:picLocks noChangeAspect="1"/>
          </p:cNvPicPr>
          <p:nvPr/>
        </p:nvPicPr>
        <p:blipFill>
          <a:blip r:embed="rId4"/>
          <a:stretch>
            <a:fillRect/>
          </a:stretch>
        </p:blipFill>
        <p:spPr>
          <a:xfrm>
            <a:off x="7857988" y="2182220"/>
            <a:ext cx="1101281" cy="1446855"/>
          </a:xfrm>
          <a:prstGeom prst="rect">
            <a:avLst/>
          </a:prstGeom>
        </p:spPr>
      </p:pic>
      <p:pic>
        <p:nvPicPr>
          <p:cNvPr id="15" name="Picture 14">
            <a:extLst>
              <a:ext uri="{FF2B5EF4-FFF2-40B4-BE49-F238E27FC236}">
                <a16:creationId xmlns:a16="http://schemas.microsoft.com/office/drawing/2014/main" id="{0F269281-7512-9178-6D96-03779BDB02D7}"/>
              </a:ext>
            </a:extLst>
          </p:cNvPr>
          <p:cNvPicPr>
            <a:picLocks noChangeAspect="1"/>
          </p:cNvPicPr>
          <p:nvPr/>
        </p:nvPicPr>
        <p:blipFill>
          <a:blip r:embed="rId5"/>
          <a:stretch>
            <a:fillRect/>
          </a:stretch>
        </p:blipFill>
        <p:spPr>
          <a:xfrm>
            <a:off x="6695289" y="2115601"/>
            <a:ext cx="784928" cy="891617"/>
          </a:xfrm>
          <a:prstGeom prst="rect">
            <a:avLst/>
          </a:prstGeom>
        </p:spPr>
      </p:pic>
      <p:pic>
        <p:nvPicPr>
          <p:cNvPr id="17" name="Picture 16">
            <a:extLst>
              <a:ext uri="{FF2B5EF4-FFF2-40B4-BE49-F238E27FC236}">
                <a16:creationId xmlns:a16="http://schemas.microsoft.com/office/drawing/2014/main" id="{5F3DBA05-EFA5-7A30-A77A-04AEDECDF733}"/>
              </a:ext>
            </a:extLst>
          </p:cNvPr>
          <p:cNvPicPr>
            <a:picLocks noChangeAspect="1"/>
          </p:cNvPicPr>
          <p:nvPr/>
        </p:nvPicPr>
        <p:blipFill>
          <a:blip r:embed="rId6"/>
          <a:stretch>
            <a:fillRect/>
          </a:stretch>
        </p:blipFill>
        <p:spPr>
          <a:xfrm>
            <a:off x="6718149" y="3168025"/>
            <a:ext cx="815411" cy="922100"/>
          </a:xfrm>
          <a:prstGeom prst="rect">
            <a:avLst/>
          </a:prstGeom>
        </p:spPr>
      </p:pic>
      <p:pic>
        <p:nvPicPr>
          <p:cNvPr id="19" name="Picture 18">
            <a:extLst>
              <a:ext uri="{FF2B5EF4-FFF2-40B4-BE49-F238E27FC236}">
                <a16:creationId xmlns:a16="http://schemas.microsoft.com/office/drawing/2014/main" id="{7E814F37-5E9B-5C09-1F63-A939D668803E}"/>
              </a:ext>
            </a:extLst>
          </p:cNvPr>
          <p:cNvPicPr>
            <a:picLocks noChangeAspect="1"/>
          </p:cNvPicPr>
          <p:nvPr/>
        </p:nvPicPr>
        <p:blipFill>
          <a:blip r:embed="rId7"/>
          <a:stretch>
            <a:fillRect/>
          </a:stretch>
        </p:blipFill>
        <p:spPr>
          <a:xfrm>
            <a:off x="7728720" y="3717292"/>
            <a:ext cx="1247557" cy="927146"/>
          </a:xfrm>
          <a:prstGeom prst="rect">
            <a:avLst/>
          </a:prstGeom>
        </p:spPr>
      </p:pic>
      <p:pic>
        <p:nvPicPr>
          <p:cNvPr id="21" name="Picture 20">
            <a:extLst>
              <a:ext uri="{FF2B5EF4-FFF2-40B4-BE49-F238E27FC236}">
                <a16:creationId xmlns:a16="http://schemas.microsoft.com/office/drawing/2014/main" id="{516E2740-3A37-0797-4733-2620AA5E56B6}"/>
              </a:ext>
            </a:extLst>
          </p:cNvPr>
          <p:cNvPicPr>
            <a:picLocks noChangeAspect="1"/>
          </p:cNvPicPr>
          <p:nvPr/>
        </p:nvPicPr>
        <p:blipFill>
          <a:blip r:embed="rId8"/>
          <a:stretch>
            <a:fillRect/>
          </a:stretch>
        </p:blipFill>
        <p:spPr>
          <a:xfrm>
            <a:off x="5903520" y="4214266"/>
            <a:ext cx="1691787" cy="670618"/>
          </a:xfrm>
          <a:prstGeom prst="rect">
            <a:avLst/>
          </a:prstGeom>
        </p:spPr>
      </p:pic>
      <p:pic>
        <p:nvPicPr>
          <p:cNvPr id="23" name="Picture 22">
            <a:extLst>
              <a:ext uri="{FF2B5EF4-FFF2-40B4-BE49-F238E27FC236}">
                <a16:creationId xmlns:a16="http://schemas.microsoft.com/office/drawing/2014/main" id="{94DD23EC-3915-0E7F-16DF-32EDDAF136CA}"/>
              </a:ext>
            </a:extLst>
          </p:cNvPr>
          <p:cNvPicPr>
            <a:picLocks noChangeAspect="1"/>
          </p:cNvPicPr>
          <p:nvPr/>
        </p:nvPicPr>
        <p:blipFill>
          <a:blip r:embed="rId9"/>
          <a:stretch>
            <a:fillRect/>
          </a:stretch>
        </p:blipFill>
        <p:spPr>
          <a:xfrm>
            <a:off x="5018692" y="6390842"/>
            <a:ext cx="4016088" cy="289585"/>
          </a:xfrm>
          <a:prstGeom prst="rect">
            <a:avLst/>
          </a:prstGeom>
        </p:spPr>
      </p:pic>
      <p:pic>
        <p:nvPicPr>
          <p:cNvPr id="25" name="Picture 24">
            <a:extLst>
              <a:ext uri="{FF2B5EF4-FFF2-40B4-BE49-F238E27FC236}">
                <a16:creationId xmlns:a16="http://schemas.microsoft.com/office/drawing/2014/main" id="{FBC332CD-2DDD-34E8-CE1F-8397AAB61EE5}"/>
              </a:ext>
            </a:extLst>
          </p:cNvPr>
          <p:cNvPicPr>
            <a:picLocks noChangeAspect="1"/>
          </p:cNvPicPr>
          <p:nvPr/>
        </p:nvPicPr>
        <p:blipFill>
          <a:blip r:embed="rId10"/>
          <a:stretch>
            <a:fillRect/>
          </a:stretch>
        </p:blipFill>
        <p:spPr>
          <a:xfrm>
            <a:off x="6903720" y="4928065"/>
            <a:ext cx="2131060" cy="938345"/>
          </a:xfrm>
          <a:prstGeom prst="rect">
            <a:avLst/>
          </a:prstGeom>
        </p:spPr>
      </p:pic>
      <p:pic>
        <p:nvPicPr>
          <p:cNvPr id="27" name="Picture 26">
            <a:extLst>
              <a:ext uri="{FF2B5EF4-FFF2-40B4-BE49-F238E27FC236}">
                <a16:creationId xmlns:a16="http://schemas.microsoft.com/office/drawing/2014/main" id="{9D9EC11B-5FBF-11FF-008E-2C57B3F52D57}"/>
              </a:ext>
            </a:extLst>
          </p:cNvPr>
          <p:cNvPicPr>
            <a:picLocks noChangeAspect="1"/>
          </p:cNvPicPr>
          <p:nvPr/>
        </p:nvPicPr>
        <p:blipFill>
          <a:blip r:embed="rId11"/>
          <a:stretch>
            <a:fillRect/>
          </a:stretch>
        </p:blipFill>
        <p:spPr>
          <a:xfrm>
            <a:off x="2938899" y="6036479"/>
            <a:ext cx="1950889" cy="708721"/>
          </a:xfrm>
          <a:prstGeom prst="rect">
            <a:avLst/>
          </a:prstGeom>
        </p:spPr>
      </p:pic>
      <p:pic>
        <p:nvPicPr>
          <p:cNvPr id="29" name="Picture 28">
            <a:extLst>
              <a:ext uri="{FF2B5EF4-FFF2-40B4-BE49-F238E27FC236}">
                <a16:creationId xmlns:a16="http://schemas.microsoft.com/office/drawing/2014/main" id="{5E4DF95F-3FA7-B8F1-67EA-590D0362A423}"/>
              </a:ext>
            </a:extLst>
          </p:cNvPr>
          <p:cNvPicPr>
            <a:picLocks noChangeAspect="1"/>
          </p:cNvPicPr>
          <p:nvPr/>
        </p:nvPicPr>
        <p:blipFill>
          <a:blip r:embed="rId12"/>
          <a:stretch>
            <a:fillRect/>
          </a:stretch>
        </p:blipFill>
        <p:spPr>
          <a:xfrm>
            <a:off x="5100389" y="2152227"/>
            <a:ext cx="1455546" cy="1234547"/>
          </a:xfrm>
          <a:prstGeom prst="rect">
            <a:avLst/>
          </a:prstGeom>
        </p:spPr>
      </p:pic>
      <p:pic>
        <p:nvPicPr>
          <p:cNvPr id="31" name="Picture 30">
            <a:extLst>
              <a:ext uri="{FF2B5EF4-FFF2-40B4-BE49-F238E27FC236}">
                <a16:creationId xmlns:a16="http://schemas.microsoft.com/office/drawing/2014/main" id="{5F82BF34-AA27-0CB8-A80F-E3D8F65DBA22}"/>
              </a:ext>
            </a:extLst>
          </p:cNvPr>
          <p:cNvPicPr>
            <a:picLocks noChangeAspect="1"/>
          </p:cNvPicPr>
          <p:nvPr/>
        </p:nvPicPr>
        <p:blipFill>
          <a:blip r:embed="rId13"/>
          <a:stretch>
            <a:fillRect/>
          </a:stretch>
        </p:blipFill>
        <p:spPr>
          <a:xfrm>
            <a:off x="92365" y="5909802"/>
            <a:ext cx="2625265" cy="907160"/>
          </a:xfrm>
          <a:prstGeom prst="rect">
            <a:avLst/>
          </a:prstGeom>
        </p:spPr>
      </p:pic>
      <p:pic>
        <p:nvPicPr>
          <p:cNvPr id="33" name="Picture 32">
            <a:extLst>
              <a:ext uri="{FF2B5EF4-FFF2-40B4-BE49-F238E27FC236}">
                <a16:creationId xmlns:a16="http://schemas.microsoft.com/office/drawing/2014/main" id="{66119840-0290-0261-0E93-3F42446B81CC}"/>
              </a:ext>
            </a:extLst>
          </p:cNvPr>
          <p:cNvPicPr>
            <a:picLocks noChangeAspect="1"/>
          </p:cNvPicPr>
          <p:nvPr/>
        </p:nvPicPr>
        <p:blipFill>
          <a:blip r:embed="rId14"/>
          <a:stretch>
            <a:fillRect/>
          </a:stretch>
        </p:blipFill>
        <p:spPr>
          <a:xfrm>
            <a:off x="7087753" y="434746"/>
            <a:ext cx="1844200" cy="662997"/>
          </a:xfrm>
          <a:prstGeom prst="rect">
            <a:avLst/>
          </a:prstGeom>
        </p:spPr>
      </p:pic>
      <p:pic>
        <p:nvPicPr>
          <p:cNvPr id="35" name="Picture 34">
            <a:extLst>
              <a:ext uri="{FF2B5EF4-FFF2-40B4-BE49-F238E27FC236}">
                <a16:creationId xmlns:a16="http://schemas.microsoft.com/office/drawing/2014/main" id="{A3F13C91-DFE2-6EBC-5DA5-3705FC351128}"/>
              </a:ext>
            </a:extLst>
          </p:cNvPr>
          <p:cNvPicPr>
            <a:picLocks noChangeAspect="1"/>
          </p:cNvPicPr>
          <p:nvPr/>
        </p:nvPicPr>
        <p:blipFill>
          <a:blip r:embed="rId15"/>
          <a:stretch>
            <a:fillRect/>
          </a:stretch>
        </p:blipFill>
        <p:spPr>
          <a:xfrm>
            <a:off x="5487363" y="5563998"/>
            <a:ext cx="1539373" cy="4724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PlaceHolder 1"/>
          <p:cNvSpPr>
            <a:spLocks noGrp="1"/>
          </p:cNvSpPr>
          <p:nvPr>
            <p:ph type="title"/>
          </p:nvPr>
        </p:nvSpPr>
        <p:spPr>
          <a:xfrm>
            <a:off x="1257480" y="417600"/>
            <a:ext cx="7885800" cy="381600"/>
          </a:xfrm>
          <a:prstGeom prst="rect">
            <a:avLst/>
          </a:prstGeom>
          <a:noFill/>
          <a:ln w="0">
            <a:noFill/>
          </a:ln>
        </p:spPr>
        <p:txBody>
          <a:bodyPr lIns="90000" tIns="45000" rIns="90000" bIns="45000" anchor="ctr">
            <a:noAutofit/>
          </a:bodyPr>
          <a:lstStyle/>
          <a:p>
            <a:pPr>
              <a:tabLst>
                <a:tab pos="0" algn="l"/>
              </a:tabLst>
            </a:pPr>
            <a:r>
              <a:rPr lang="en-US" sz="2400" b="1" cap="all" spc="-38">
                <a:solidFill>
                  <a:srgbClr val="E73E1B"/>
                </a:solidFill>
                <a:latin typeface="Franklin Gothic Demi"/>
              </a:rPr>
              <a:t>1. Structuring trends in interviews</a:t>
            </a:r>
            <a:endParaRPr lang="fr-FR" sz="2400" b="0" strike="noStrike" spc="-1" noProof="0" dirty="0">
              <a:solidFill>
                <a:srgbClr val="000000"/>
              </a:solidFill>
              <a:latin typeface="Arial"/>
            </a:endParaRPr>
          </a:p>
        </p:txBody>
      </p:sp>
      <p:sp>
        <p:nvSpPr>
          <p:cNvPr id="180" name="PlaceHolder 3"/>
          <p:cNvSpPr>
            <a:spLocks noGrp="1"/>
          </p:cNvSpPr>
          <p:nvPr>
            <p:ph type="sldNum" idx="4"/>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2BD1A716-CB7C-46D6-843C-8972FE4759E9}" type="slidenum">
              <a:rPr lang="en-CA" sz="900" b="0" strike="noStrike" spc="-1">
                <a:solidFill>
                  <a:srgbClr val="FFFFFF"/>
                </a:solidFill>
                <a:latin typeface="Arial"/>
                <a:ea typeface="DejaVu Sans"/>
              </a:rPr>
              <a:t>5</a:t>
            </a:fld>
            <a:endParaRPr lang="fr-FR" sz="900" b="0" strike="noStrike" spc="-1">
              <a:solidFill>
                <a:srgbClr val="000000"/>
              </a:solidFill>
              <a:latin typeface="Times New Roman"/>
            </a:endParaRPr>
          </a:p>
        </p:txBody>
      </p:sp>
      <p:sp>
        <p:nvSpPr>
          <p:cNvPr id="3" name="TextBox 2">
            <a:extLst>
              <a:ext uri="{FF2B5EF4-FFF2-40B4-BE49-F238E27FC236}">
                <a16:creationId xmlns:a16="http://schemas.microsoft.com/office/drawing/2014/main" id="{E0E4EC65-366C-179F-2FB7-A167C3EFCB9E}"/>
              </a:ext>
            </a:extLst>
          </p:cNvPr>
          <p:cNvSpPr txBox="1"/>
          <p:nvPr/>
        </p:nvSpPr>
        <p:spPr>
          <a:xfrm>
            <a:off x="-245610" y="1188614"/>
            <a:ext cx="4572000" cy="395173"/>
          </a:xfrm>
          <a:prstGeom prst="rect">
            <a:avLst/>
          </a:prstGeom>
          <a:noFill/>
        </p:spPr>
        <p:txBody>
          <a:bodyPr wrap="square">
            <a:spAutoFit/>
          </a:bodyPr>
          <a:lstStyle/>
          <a:p>
            <a:pPr marL="742950" lvl="1" indent="-285750">
              <a:lnSpc>
                <a:spcPct val="115000"/>
              </a:lnSpc>
              <a:spcBef>
                <a:spcPts val="800"/>
              </a:spcBef>
              <a:spcAft>
                <a:spcPts val="400"/>
              </a:spcAft>
              <a:buFont typeface="+mj-lt"/>
              <a:buAutoNum type="arabicPeriod"/>
            </a:pPr>
            <a:r>
              <a:rPr lang="en-US" b="1" kern="0">
                <a:solidFill>
                  <a:srgbClr val="2BA894"/>
                </a:solidFill>
                <a:latin typeface="Aptos" panose="020B0004020202020204" pitchFamily="34" charset="0"/>
                <a:ea typeface="Aptos" panose="020B0004020202020204" pitchFamily="34" charset="0"/>
                <a:cs typeface="Aptos" panose="020B0004020202020204" pitchFamily="34" charset="0"/>
              </a:rPr>
              <a:t>Current nature of the relationship</a:t>
            </a:r>
            <a:endParaRPr lang="en-US" sz="2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p:txBody>
      </p:sp>
      <p:sp>
        <p:nvSpPr>
          <p:cNvPr id="4" name="Rectangle 1">
            <a:extLst>
              <a:ext uri="{FF2B5EF4-FFF2-40B4-BE49-F238E27FC236}">
                <a16:creationId xmlns:a16="http://schemas.microsoft.com/office/drawing/2014/main" id="{D2872662-2CB5-691A-3FD8-EBC817CF9E32}"/>
              </a:ext>
            </a:extLst>
          </p:cNvPr>
          <p:cNvSpPr>
            <a:spLocks noChangeArrowheads="1"/>
          </p:cNvSpPr>
          <p:nvPr/>
        </p:nvSpPr>
        <p:spPr bwMode="auto">
          <a:xfrm>
            <a:off x="245609" y="1776634"/>
            <a:ext cx="4469265" cy="27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marR="0" lvl="0" indent="-228600" fontAlgn="base">
              <a:lnSpc>
                <a:spcPct val="115000"/>
              </a:lnSpc>
              <a:spcAft>
                <a:spcPct val="0"/>
              </a:spcAft>
              <a:buClr>
                <a:srgbClr val="C00000"/>
              </a:buClr>
              <a:buSzTx/>
              <a:buFont typeface="Arial" panose="020B0604020202020204" pitchFamily="34" charset="0"/>
              <a:buChar char="•"/>
              <a:tabLst>
                <a:tab pos="0" algn="l"/>
              </a:tabLst>
            </a:pPr>
            <a:r>
              <a:rPr lang="en-US" sz="1500" spc="-1" dirty="0">
                <a:solidFill>
                  <a:srgbClr val="000000"/>
                </a:solidFill>
                <a:latin typeface="Aptos"/>
                <a:ea typeface="Calibri"/>
              </a:rPr>
              <a:t>Limited but growing relationships 
Interactions, especially in formal contexts:</a:t>
            </a:r>
          </a:p>
          <a:p>
            <a:pPr marL="742950" lvl="1" indent="-285750" fontAlgn="base">
              <a:lnSpc>
                <a:spcPct val="115000"/>
              </a:lnSpc>
              <a:spcAft>
                <a:spcPct val="0"/>
              </a:spcAft>
              <a:buClr>
                <a:srgbClr val="C00000"/>
              </a:buClr>
              <a:buFont typeface="Wingdings" panose="05000000000000000000" pitchFamily="2" charset="2"/>
              <a:buChar char="Ø"/>
              <a:tabLst>
                <a:tab pos="0" algn="l"/>
              </a:tabLst>
            </a:pPr>
            <a:r>
              <a:rPr lang="fr-CA" sz="1500" spc="-1" dirty="0">
                <a:solidFill>
                  <a:srgbClr val="000000"/>
                </a:solidFill>
                <a:latin typeface="Aptos"/>
                <a:ea typeface="Calibri"/>
              </a:rPr>
              <a:t>Schools, </a:t>
            </a:r>
            <a:r>
              <a:rPr lang="fr-CA" sz="1500" spc="-1" dirty="0" err="1">
                <a:solidFill>
                  <a:srgbClr val="000000"/>
                </a:solidFill>
                <a:latin typeface="Aptos"/>
                <a:ea typeface="Calibri"/>
              </a:rPr>
              <a:t>workplaces</a:t>
            </a:r>
            <a:r>
              <a:rPr lang="fr-CA" sz="1500" spc="-1" dirty="0">
                <a:solidFill>
                  <a:srgbClr val="000000"/>
                </a:solidFill>
                <a:latin typeface="Aptos"/>
                <a:ea typeface="Calibri"/>
              </a:rPr>
              <a:t>, </a:t>
            </a:r>
            <a:r>
              <a:rPr lang="fr-CA" sz="1500" spc="-1" dirty="0" err="1">
                <a:solidFill>
                  <a:srgbClr val="000000"/>
                </a:solidFill>
                <a:latin typeface="Aptos"/>
                <a:ea typeface="Calibri"/>
              </a:rPr>
              <a:t>organizations</a:t>
            </a:r>
            <a:r>
              <a:rPr lang="fr-CA" sz="1500" spc="-1" dirty="0">
                <a:solidFill>
                  <a:srgbClr val="000000"/>
                </a:solidFill>
                <a:latin typeface="Aptos"/>
                <a:ea typeface="Calibri"/>
              </a:rPr>
              <a:t>, </a:t>
            </a:r>
            <a:r>
              <a:rPr lang="fr-CA" sz="1500" spc="-1" dirty="0" err="1">
                <a:solidFill>
                  <a:srgbClr val="000000"/>
                </a:solidFill>
                <a:latin typeface="Aptos"/>
                <a:ea typeface="Calibri"/>
              </a:rPr>
              <a:t>events</a:t>
            </a:r>
            <a:r>
              <a:rPr lang="fr-CA" sz="1500" spc="-1" dirty="0">
                <a:solidFill>
                  <a:srgbClr val="000000"/>
                </a:solidFill>
                <a:latin typeface="Aptos"/>
                <a:ea typeface="Calibri"/>
              </a:rPr>
              <a:t> </a:t>
            </a:r>
            <a:endParaRPr lang="fr-CA" sz="1500" spc="-1" noProof="0" dirty="0">
              <a:solidFill>
                <a:srgbClr val="000000"/>
              </a:solidFill>
              <a:latin typeface="Aptos"/>
              <a:ea typeface="Calibri"/>
            </a:endParaRPr>
          </a:p>
          <a:p>
            <a:pPr marL="228600" marR="0" lvl="0" indent="-228600" fontAlgn="base">
              <a:lnSpc>
                <a:spcPct val="115000"/>
              </a:lnSpc>
              <a:spcAft>
                <a:spcPct val="0"/>
              </a:spcAft>
              <a:buClr>
                <a:srgbClr val="C00000"/>
              </a:buClr>
              <a:buSzTx/>
              <a:buFont typeface="Arial" panose="020B0604020202020204" pitchFamily="34" charset="0"/>
              <a:buChar char="•"/>
              <a:tabLst>
                <a:tab pos="0" algn="l"/>
              </a:tabLst>
            </a:pPr>
            <a:r>
              <a:rPr lang="en-US" sz="1500" spc="-1" dirty="0">
                <a:solidFill>
                  <a:srgbClr val="000000"/>
                </a:solidFill>
                <a:latin typeface="Aptos"/>
                <a:ea typeface="Calibri"/>
              </a:rPr>
              <a:t>Relationships that are often functional rather than social 
Few spontaneous interactions between individuals 
Young people more inclined to intercultural rapprochement 
High potential when meeting spaces are created</a:t>
            </a:r>
            <a:endParaRPr lang="fr-CA" sz="1500" spc="-1" noProof="0" dirty="0">
              <a:solidFill>
                <a:srgbClr val="000000"/>
              </a:solidFill>
              <a:latin typeface="Aptos"/>
              <a:ea typeface="Calibri"/>
            </a:endParaRPr>
          </a:p>
        </p:txBody>
      </p:sp>
      <p:sp>
        <p:nvSpPr>
          <p:cNvPr id="5" name="TextBox 4">
            <a:extLst>
              <a:ext uri="{FF2B5EF4-FFF2-40B4-BE49-F238E27FC236}">
                <a16:creationId xmlns:a16="http://schemas.microsoft.com/office/drawing/2014/main" id="{7A586572-2FBF-1125-D3E3-B2B7ADC96216}"/>
              </a:ext>
            </a:extLst>
          </p:cNvPr>
          <p:cNvSpPr txBox="1"/>
          <p:nvPr/>
        </p:nvSpPr>
        <p:spPr>
          <a:xfrm>
            <a:off x="4714875" y="1188615"/>
            <a:ext cx="4572000" cy="395173"/>
          </a:xfrm>
          <a:prstGeom prst="rect">
            <a:avLst/>
          </a:prstGeom>
          <a:noFill/>
        </p:spPr>
        <p:txBody>
          <a:bodyPr wrap="square">
            <a:spAutoFit/>
          </a:bodyPr>
          <a:lstStyle/>
          <a:p>
            <a:pPr lvl="1">
              <a:lnSpc>
                <a:spcPct val="115000"/>
              </a:lnSpc>
              <a:spcBef>
                <a:spcPts val="800"/>
              </a:spcBef>
              <a:spcAft>
                <a:spcPts val="400"/>
              </a:spcAft>
            </a:pPr>
            <a:r>
              <a:rPr lang="fr-FR" b="1" kern="0">
                <a:solidFill>
                  <a:srgbClr val="2BA894"/>
                </a:solidFill>
                <a:latin typeface="Aptos" panose="020B0004020202020204" pitchFamily="34" charset="0"/>
                <a:ea typeface="Aptos" panose="020B0004020202020204" pitchFamily="34" charset="0"/>
                <a:cs typeface="Aptos" panose="020B0004020202020204" pitchFamily="34" charset="0"/>
              </a:rPr>
              <a:t>2. Mutual perceptions</a:t>
            </a:r>
            <a:endParaRPr lang="fr-FR" sz="1800" b="1" kern="0" dirty="0">
              <a:solidFill>
                <a:srgbClr val="2BA894"/>
              </a:solidFill>
              <a:effectLst/>
              <a:latin typeface="Aptos" panose="020B0004020202020204" pitchFamily="34" charset="0"/>
              <a:ea typeface="Aptos" panose="020B0004020202020204" pitchFamily="34" charset="0"/>
              <a:cs typeface="Aptos" panose="020B0004020202020204" pitchFamily="34" charset="0"/>
            </a:endParaRPr>
          </a:p>
        </p:txBody>
      </p:sp>
      <p:sp>
        <p:nvSpPr>
          <p:cNvPr id="6" name="Rectangle 1">
            <a:extLst>
              <a:ext uri="{FF2B5EF4-FFF2-40B4-BE49-F238E27FC236}">
                <a16:creationId xmlns:a16="http://schemas.microsoft.com/office/drawing/2014/main" id="{EB150253-964D-E9FD-D122-F949CA51AE3A}"/>
              </a:ext>
            </a:extLst>
          </p:cNvPr>
          <p:cNvSpPr>
            <a:spLocks noChangeArrowheads="1"/>
          </p:cNvSpPr>
          <p:nvPr/>
        </p:nvSpPr>
        <p:spPr bwMode="auto">
          <a:xfrm>
            <a:off x="4909320" y="1734707"/>
            <a:ext cx="3989070" cy="3264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en-US" sz="1500" spc="-1" dirty="0">
                <a:solidFill>
                  <a:srgbClr val="000000"/>
                </a:solidFill>
                <a:latin typeface="Aptos"/>
                <a:ea typeface="Calibri"/>
              </a:rPr>
              <a:t>Newcomers' perceptions often influenced by:</a:t>
            </a:r>
            <a:r>
              <a:rPr lang="en-US" sz="1500" spc="-1" noProof="0" dirty="0">
                <a:solidFill>
                  <a:srgbClr val="000000"/>
                </a:solidFill>
                <a:latin typeface="Aptos"/>
                <a:ea typeface="Calibri"/>
              </a:rPr>
              <a:t> </a:t>
            </a:r>
          </a:p>
          <a:p>
            <a:pPr marL="800100" lvl="1" indent="-342900" fontAlgn="base">
              <a:lnSpc>
                <a:spcPct val="115000"/>
              </a:lnSpc>
              <a:spcBef>
                <a:spcPct val="0"/>
              </a:spcBef>
              <a:spcAft>
                <a:spcPct val="0"/>
              </a:spcAft>
              <a:buClr>
                <a:srgbClr val="C00000"/>
              </a:buClr>
              <a:buFont typeface="Wingdings" panose="05000000000000000000" pitchFamily="2" charset="2"/>
              <a:buChar char="Ø"/>
              <a:tabLst>
                <a:tab pos="0" algn="l"/>
              </a:tabLst>
            </a:pPr>
            <a:r>
              <a:rPr lang="en-US" sz="1500" spc="-1" dirty="0">
                <a:solidFill>
                  <a:srgbClr val="000000"/>
                </a:solidFill>
                <a:latin typeface="Aptos"/>
                <a:ea typeface="Calibri"/>
              </a:rPr>
              <a:t>Stereotypes and partial information</a:t>
            </a:r>
            <a:r>
              <a:rPr lang="en-US" sz="1500" spc="-1" noProof="0" dirty="0">
                <a:solidFill>
                  <a:srgbClr val="000000"/>
                </a:solidFill>
                <a:latin typeface="Aptos"/>
                <a:ea typeface="Calibri"/>
              </a:rPr>
              <a:t> </a:t>
            </a: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en-US" sz="1500" spc="-1" dirty="0">
                <a:solidFill>
                  <a:srgbClr val="000000"/>
                </a:solidFill>
                <a:latin typeface="Aptos"/>
                <a:ea typeface="Calibri"/>
              </a:rPr>
              <a:t>Positive development with better understanding:</a:t>
            </a:r>
            <a:r>
              <a:rPr lang="en-US" sz="1500" spc="-1" noProof="0" dirty="0">
                <a:solidFill>
                  <a:srgbClr val="000000"/>
                </a:solidFill>
                <a:latin typeface="Aptos"/>
                <a:ea typeface="Calibri"/>
              </a:rPr>
              <a:t> </a:t>
            </a:r>
          </a:p>
          <a:p>
            <a:pPr marL="742950" lvl="1" indent="-285750" fontAlgn="base">
              <a:lnSpc>
                <a:spcPct val="115000"/>
              </a:lnSpc>
              <a:spcBef>
                <a:spcPct val="0"/>
              </a:spcBef>
              <a:spcAft>
                <a:spcPct val="0"/>
              </a:spcAft>
              <a:buClr>
                <a:srgbClr val="C00000"/>
              </a:buClr>
              <a:buFont typeface="Wingdings" panose="05000000000000000000" pitchFamily="2" charset="2"/>
              <a:buChar char="Ø"/>
              <a:tabLst>
                <a:tab pos="0" algn="l"/>
              </a:tabLst>
            </a:pPr>
            <a:r>
              <a:rPr lang="en-US" sz="1500" spc="-1" dirty="0">
                <a:solidFill>
                  <a:srgbClr val="000000"/>
                </a:solidFill>
                <a:latin typeface="Aptos"/>
                <a:ea typeface="Calibri"/>
              </a:rPr>
              <a:t>Colonization, residential schools, trauma</a:t>
            </a:r>
            <a:r>
              <a:rPr lang="en-US" sz="1500" spc="-1" noProof="0" dirty="0">
                <a:solidFill>
                  <a:srgbClr val="000000"/>
                </a:solidFill>
                <a:latin typeface="Aptos"/>
                <a:ea typeface="Calibri"/>
              </a:rPr>
              <a:t> </a:t>
            </a: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en-US" sz="1500" spc="-1" dirty="0">
                <a:solidFill>
                  <a:srgbClr val="000000"/>
                </a:solidFill>
                <a:latin typeface="Aptos"/>
                <a:ea typeface="Calibri"/>
              </a:rPr>
              <a:t>Development of empathy and solidarity 
More diverse and contextual Indigenous perceptions 
Certain tensions linked to structural dynamics (inequality, </a:t>
            </a:r>
            <a:r>
              <a:rPr lang="en-US" sz="1500" spc="-1" dirty="0" err="1">
                <a:solidFill>
                  <a:srgbClr val="000000"/>
                </a:solidFill>
                <a:latin typeface="Aptos"/>
                <a:ea typeface="Calibri"/>
              </a:rPr>
              <a:t>marginalisation</a:t>
            </a:r>
            <a:r>
              <a:rPr lang="en-US" sz="1500" spc="-1" dirty="0">
                <a:solidFill>
                  <a:srgbClr val="000000"/>
                </a:solidFill>
                <a:latin typeface="Aptos"/>
                <a:ea typeface="Calibri"/>
              </a:rPr>
              <a:t>)</a:t>
            </a:r>
            <a:endParaRPr lang="en-US" sz="1500" spc="-1" noProof="0" dirty="0">
              <a:solidFill>
                <a:srgbClr val="000000"/>
              </a:solidFill>
              <a:latin typeface="Aptos"/>
              <a:ea typeface="Calibri"/>
            </a:endParaRPr>
          </a:p>
        </p:txBody>
      </p:sp>
      <p:sp>
        <p:nvSpPr>
          <p:cNvPr id="2" name="Text Box 2">
            <a:extLst>
              <a:ext uri="{FF2B5EF4-FFF2-40B4-BE49-F238E27FC236}">
                <a16:creationId xmlns:a16="http://schemas.microsoft.com/office/drawing/2014/main" id="{41227C5E-B3CF-E424-B2C9-1DD06513F4A7}"/>
              </a:ext>
            </a:extLst>
          </p:cNvPr>
          <p:cNvSpPr txBox="1">
            <a:spLocks noChangeArrowheads="1"/>
          </p:cNvSpPr>
          <p:nvPr/>
        </p:nvSpPr>
        <p:spPr bwMode="auto">
          <a:xfrm>
            <a:off x="441960" y="5488434"/>
            <a:ext cx="8456430" cy="1232046"/>
          </a:xfrm>
          <a:prstGeom prst="rect">
            <a:avLst/>
          </a:prstGeom>
          <a:solidFill>
            <a:schemeClr val="bg2"/>
          </a:solidFill>
          <a:ln w="9525">
            <a:solidFill>
              <a:srgbClr val="000000"/>
            </a:solidFill>
            <a:miter lim="800000"/>
            <a:headEnd/>
            <a:tailEnd/>
          </a:ln>
        </p:spPr>
        <p:txBody>
          <a:bodyPr rot="0" vert="horz" wrap="square" lIns="91440" tIns="45720" rIns="91440" bIns="45720" anchor="t" anchorCtr="0">
            <a:noAutofit/>
          </a:bodyPr>
          <a:lstStyle/>
          <a:p>
            <a:pPr algn="ctr">
              <a:lnSpc>
                <a:spcPct val="115000"/>
              </a:lnSpc>
              <a:buNone/>
            </a:pPr>
            <a:r>
              <a:rPr lang="en-US" sz="1400" b="1" kern="100" dirty="0">
                <a:solidFill>
                  <a:srgbClr val="2BA894"/>
                </a:solidFill>
                <a:latin typeface="Aptos" panose="020B0004020202020204" pitchFamily="34" charset="0"/>
                <a:ea typeface="Aptos" panose="020B0004020202020204" pitchFamily="34" charset="0"/>
                <a:cs typeface="Arial" panose="020B0604020202020204" pitchFamily="34" charset="0"/>
              </a:rPr>
              <a:t>Quote 1 – Initial Lack of Knowledge and Changing Perceptions</a:t>
            </a:r>
          </a:p>
          <a:p>
            <a:pPr algn="ctr">
              <a:lnSpc>
                <a:spcPct val="115000"/>
              </a:lnSpc>
              <a:buNone/>
            </a:pPr>
            <a:r>
              <a:rPr lang="fr-FR" sz="1400" i="1" kern="100" dirty="0">
                <a:effectLst/>
                <a:latin typeface="Aptos" panose="020B0004020202020204" pitchFamily="34" charset="0"/>
                <a:ea typeface="Aptos" panose="020B0004020202020204" pitchFamily="34" charset="0"/>
                <a:cs typeface="Arial" panose="020B0604020202020204" pitchFamily="34" charset="0"/>
              </a:rPr>
              <a:t>«</a:t>
            </a:r>
            <a:r>
              <a:rPr lang="en-US" sz="1400" i="1" kern="100" dirty="0">
                <a:latin typeface="Aptos" panose="020B0004020202020204" pitchFamily="34" charset="0"/>
                <a:ea typeface="Aptos" panose="020B0004020202020204" pitchFamily="34" charset="0"/>
                <a:cs typeface="Arial" panose="020B0604020202020204" pitchFamily="34" charset="0"/>
              </a:rPr>
              <a:t>Many newcomers arrive with preconceived notions about Indigenous peoples, often based on what they see on the street or what they are told. But when they learn about the history of residential schools and colonialism, there is often a moment of awareness. Some are even starting to make connections with their own history.</a:t>
            </a:r>
            <a:r>
              <a:rPr lang="fr-FR" sz="1400" kern="100" dirty="0">
                <a:effectLst/>
                <a:latin typeface="Aptos" panose="020B0004020202020204" pitchFamily="34" charset="0"/>
                <a:ea typeface="Aptos" panose="020B0004020202020204" pitchFamily="34" charset="0"/>
                <a:cs typeface="Arial" panose="020B0604020202020204" pitchFamily="34" charset="0"/>
              </a:rPr>
              <a:t>»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buNone/>
            </a:pPr>
            <a:r>
              <a:rPr lang="fr-FR" sz="1200" kern="100" dirty="0">
                <a:effectLst/>
                <a:latin typeface="Aptos" panose="020B0004020202020204" pitchFamily="34" charset="0"/>
                <a:ea typeface="Aptos" panose="020B0004020202020204" pitchFamily="34" charset="0"/>
                <a:cs typeface="Arial" panose="020B0604020202020204" pitchFamily="34"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7B1D4-51C2-F73D-5FCE-9785EE59D811}"/>
            </a:ext>
          </a:extLst>
        </p:cNvPr>
        <p:cNvGrpSpPr/>
        <p:nvPr/>
      </p:nvGrpSpPr>
      <p:grpSpPr>
        <a:xfrm>
          <a:off x="0" y="0"/>
          <a:ext cx="0" cy="0"/>
          <a:chOff x="0" y="0"/>
          <a:chExt cx="0" cy="0"/>
        </a:xfrm>
      </p:grpSpPr>
      <p:sp>
        <p:nvSpPr>
          <p:cNvPr id="178" name="PlaceHolder 1">
            <a:extLst>
              <a:ext uri="{FF2B5EF4-FFF2-40B4-BE49-F238E27FC236}">
                <a16:creationId xmlns:a16="http://schemas.microsoft.com/office/drawing/2014/main" id="{D2ECF2ED-847B-CCD9-BCFA-736838FAA714}"/>
              </a:ext>
            </a:extLst>
          </p:cNvPr>
          <p:cNvSpPr>
            <a:spLocks noGrp="1"/>
          </p:cNvSpPr>
          <p:nvPr>
            <p:ph type="title"/>
          </p:nvPr>
        </p:nvSpPr>
        <p:spPr>
          <a:xfrm>
            <a:off x="1257480" y="417600"/>
            <a:ext cx="7885800" cy="381600"/>
          </a:xfrm>
          <a:prstGeom prst="rect">
            <a:avLst/>
          </a:prstGeom>
          <a:noFill/>
          <a:ln w="0">
            <a:noFill/>
          </a:ln>
        </p:spPr>
        <p:txBody>
          <a:bodyPr lIns="90000" tIns="45000" rIns="90000" bIns="45000" anchor="ctr">
            <a:noAutofit/>
          </a:bodyPr>
          <a:lstStyle/>
          <a:p>
            <a:pPr>
              <a:tabLst>
                <a:tab pos="0" algn="l"/>
              </a:tabLst>
            </a:pPr>
            <a:r>
              <a:rPr lang="en-US" sz="2400" b="1" cap="all" spc="-38">
                <a:solidFill>
                  <a:srgbClr val="E73E1B"/>
                </a:solidFill>
                <a:latin typeface="Franklin Gothic Demi"/>
              </a:rPr>
              <a:t>1. Structuring trends in interviews</a:t>
            </a:r>
            <a:endParaRPr lang="fr-CA" sz="2400" b="0" strike="noStrike" spc="-1" noProof="0" dirty="0">
              <a:solidFill>
                <a:srgbClr val="000000"/>
              </a:solidFill>
              <a:latin typeface="Arial"/>
            </a:endParaRPr>
          </a:p>
        </p:txBody>
      </p:sp>
      <p:sp>
        <p:nvSpPr>
          <p:cNvPr id="180" name="PlaceHolder 3">
            <a:extLst>
              <a:ext uri="{FF2B5EF4-FFF2-40B4-BE49-F238E27FC236}">
                <a16:creationId xmlns:a16="http://schemas.microsoft.com/office/drawing/2014/main" id="{5FC75FF6-3AC5-0703-E4C9-2CA2C39F87A5}"/>
              </a:ext>
            </a:extLst>
          </p:cNvPr>
          <p:cNvSpPr>
            <a:spLocks noGrp="1"/>
          </p:cNvSpPr>
          <p:nvPr>
            <p:ph type="sldNum" idx="4"/>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2BD1A716-CB7C-46D6-843C-8972FE4759E9}" type="slidenum">
              <a:rPr lang="en-CA" sz="900" b="0" strike="noStrike" spc="-1">
                <a:solidFill>
                  <a:srgbClr val="FFFFFF"/>
                </a:solidFill>
                <a:latin typeface="Arial"/>
                <a:ea typeface="DejaVu Sans"/>
              </a:rPr>
              <a:t>6</a:t>
            </a:fld>
            <a:endParaRPr lang="fr-FR" sz="900" b="0" strike="noStrike" spc="-1">
              <a:solidFill>
                <a:srgbClr val="000000"/>
              </a:solidFill>
              <a:latin typeface="Times New Roman"/>
            </a:endParaRPr>
          </a:p>
        </p:txBody>
      </p:sp>
      <p:sp>
        <p:nvSpPr>
          <p:cNvPr id="9" name="TextBox 8">
            <a:extLst>
              <a:ext uri="{FF2B5EF4-FFF2-40B4-BE49-F238E27FC236}">
                <a16:creationId xmlns:a16="http://schemas.microsoft.com/office/drawing/2014/main" id="{E36EEF8B-8303-EFED-4370-E0C6183728C3}"/>
              </a:ext>
            </a:extLst>
          </p:cNvPr>
          <p:cNvSpPr txBox="1"/>
          <p:nvPr/>
        </p:nvSpPr>
        <p:spPr>
          <a:xfrm>
            <a:off x="205740" y="1289804"/>
            <a:ext cx="4000500" cy="369332"/>
          </a:xfrm>
          <a:prstGeom prst="rect">
            <a:avLst/>
          </a:prstGeom>
          <a:noFill/>
        </p:spPr>
        <p:txBody>
          <a:bodyPr wrap="square">
            <a:spAutoFit/>
          </a:bodyPr>
          <a:lstStyle/>
          <a:p>
            <a:r>
              <a:rPr lang="en-US" b="1" kern="0">
                <a:solidFill>
                  <a:srgbClr val="2BA894"/>
                </a:solidFill>
                <a:latin typeface="Aptos" panose="020B0004020202020204" pitchFamily="34" charset="0"/>
                <a:ea typeface="Aptos" panose="020B0004020202020204" pitchFamily="34" charset="0"/>
                <a:cs typeface="Aptos" panose="020B0004020202020204" pitchFamily="34" charset="0"/>
              </a:rPr>
              <a:t>3. Level of mutual knowledge</a:t>
            </a:r>
            <a:endParaRPr lang="en-US" dirty="0"/>
          </a:p>
        </p:txBody>
      </p:sp>
      <p:sp>
        <p:nvSpPr>
          <p:cNvPr id="11" name="TextBox 10">
            <a:extLst>
              <a:ext uri="{FF2B5EF4-FFF2-40B4-BE49-F238E27FC236}">
                <a16:creationId xmlns:a16="http://schemas.microsoft.com/office/drawing/2014/main" id="{41F3A81F-D27F-99B6-C551-D66B02C433EA}"/>
              </a:ext>
            </a:extLst>
          </p:cNvPr>
          <p:cNvSpPr txBox="1"/>
          <p:nvPr/>
        </p:nvSpPr>
        <p:spPr>
          <a:xfrm>
            <a:off x="5052060" y="1289804"/>
            <a:ext cx="4572000" cy="369332"/>
          </a:xfrm>
          <a:prstGeom prst="rect">
            <a:avLst/>
          </a:prstGeom>
          <a:noFill/>
        </p:spPr>
        <p:txBody>
          <a:bodyPr wrap="square">
            <a:spAutoFit/>
          </a:bodyPr>
          <a:lstStyle/>
          <a:p>
            <a:r>
              <a:rPr lang="fr-FR" b="1" kern="0">
                <a:solidFill>
                  <a:srgbClr val="2BA894"/>
                </a:solidFill>
                <a:latin typeface="Aptos" panose="020B0004020202020204" pitchFamily="34" charset="0"/>
                <a:ea typeface="Aptos" panose="020B0004020202020204" pitchFamily="34" charset="0"/>
                <a:cs typeface="Aptos" panose="020B0004020202020204" pitchFamily="34" charset="0"/>
              </a:rPr>
              <a:t>4. Interaction Experiences</a:t>
            </a:r>
            <a:endParaRPr lang="en-US" dirty="0"/>
          </a:p>
        </p:txBody>
      </p:sp>
      <p:sp>
        <p:nvSpPr>
          <p:cNvPr id="12" name="Rectangle 5">
            <a:extLst>
              <a:ext uri="{FF2B5EF4-FFF2-40B4-BE49-F238E27FC236}">
                <a16:creationId xmlns:a16="http://schemas.microsoft.com/office/drawing/2014/main" id="{90A87C7B-BD71-2FA0-9AC9-D81F12C0B242}"/>
              </a:ext>
            </a:extLst>
          </p:cNvPr>
          <p:cNvSpPr>
            <a:spLocks noChangeArrowheads="1"/>
          </p:cNvSpPr>
          <p:nvPr/>
        </p:nvSpPr>
        <p:spPr bwMode="auto">
          <a:xfrm>
            <a:off x="34290" y="1900813"/>
            <a:ext cx="4343400" cy="326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en-US" b="1" spc="-1" dirty="0">
                <a:solidFill>
                  <a:srgbClr val="000000"/>
                </a:solidFill>
                <a:latin typeface="Aptos"/>
                <a:ea typeface="Calibri"/>
              </a:rPr>
              <a:t>Low mutual knowledge </a:t>
            </a:r>
            <a:r>
              <a:rPr lang="en-US" spc="-1" dirty="0">
                <a:solidFill>
                  <a:srgbClr val="000000"/>
                </a:solidFill>
                <a:latin typeface="Aptos"/>
                <a:ea typeface="Calibri"/>
              </a:rPr>
              <a:t>between communities 
</a:t>
            </a:r>
            <a:r>
              <a:rPr lang="en-US" b="1" spc="-1" dirty="0">
                <a:solidFill>
                  <a:srgbClr val="000000"/>
                </a:solidFill>
                <a:latin typeface="Aptos"/>
                <a:ea typeface="Calibri"/>
              </a:rPr>
              <a:t>Newcomers</a:t>
            </a:r>
            <a:r>
              <a:rPr lang="en-US" spc="-1" dirty="0">
                <a:solidFill>
                  <a:srgbClr val="000000"/>
                </a:solidFill>
                <a:latin typeface="Aptos"/>
                <a:ea typeface="Calibri"/>
              </a:rPr>
              <a:t>: Limited knowledge of Indigenous history 
</a:t>
            </a:r>
            <a:r>
              <a:rPr lang="en-US" b="1" spc="-1" dirty="0">
                <a:solidFill>
                  <a:srgbClr val="000000"/>
                </a:solidFill>
                <a:latin typeface="Aptos"/>
                <a:ea typeface="Calibri"/>
              </a:rPr>
              <a:t>Settlement priorities </a:t>
            </a:r>
            <a:r>
              <a:rPr lang="en-US" spc="-1" dirty="0">
                <a:solidFill>
                  <a:srgbClr val="000000"/>
                </a:solidFill>
                <a:latin typeface="Aptos"/>
                <a:ea typeface="Calibri"/>
              </a:rPr>
              <a:t>(employment, language, housing) 
</a:t>
            </a:r>
            <a:r>
              <a:rPr lang="en-US" b="1" spc="-1" dirty="0">
                <a:solidFill>
                  <a:srgbClr val="000000"/>
                </a:solidFill>
                <a:latin typeface="Aptos"/>
                <a:ea typeface="Calibri"/>
              </a:rPr>
              <a:t>Indigenous communities</a:t>
            </a:r>
            <a:r>
              <a:rPr lang="en-US" spc="-1" dirty="0">
                <a:solidFill>
                  <a:srgbClr val="000000"/>
                </a:solidFill>
                <a:latin typeface="Aptos"/>
                <a:ea typeface="Calibri"/>
              </a:rPr>
              <a:t>: limited knowledge of migration realities 
</a:t>
            </a:r>
            <a:r>
              <a:rPr lang="en-US" b="1" spc="-1" dirty="0">
                <a:solidFill>
                  <a:srgbClr val="000000"/>
                </a:solidFill>
                <a:latin typeface="Aptos"/>
                <a:ea typeface="Calibri"/>
              </a:rPr>
              <a:t>Key role of schools </a:t>
            </a:r>
            <a:r>
              <a:rPr lang="en-US" spc="-1" dirty="0">
                <a:solidFill>
                  <a:srgbClr val="000000"/>
                </a:solidFill>
                <a:latin typeface="Aptos"/>
                <a:ea typeface="Calibri"/>
              </a:rPr>
              <a:t>and educational institutions</a:t>
            </a:r>
            <a:endParaRPr lang="fr-FR" spc="-1" noProof="0" dirty="0">
              <a:solidFill>
                <a:srgbClr val="000000"/>
              </a:solidFill>
              <a:latin typeface="Aptos"/>
              <a:ea typeface="Calibri"/>
            </a:endParaRPr>
          </a:p>
        </p:txBody>
      </p:sp>
      <p:sp>
        <p:nvSpPr>
          <p:cNvPr id="13" name="Rectangle 6">
            <a:extLst>
              <a:ext uri="{FF2B5EF4-FFF2-40B4-BE49-F238E27FC236}">
                <a16:creationId xmlns:a16="http://schemas.microsoft.com/office/drawing/2014/main" id="{29F2A25B-2B2A-A380-2F6E-67420B61F1CA}"/>
              </a:ext>
            </a:extLst>
          </p:cNvPr>
          <p:cNvSpPr>
            <a:spLocks noChangeArrowheads="1"/>
          </p:cNvSpPr>
          <p:nvPr/>
        </p:nvSpPr>
        <p:spPr bwMode="auto">
          <a:xfrm>
            <a:off x="4954772" y="1900813"/>
            <a:ext cx="3983488" cy="3118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b="1" spc="-1" dirty="0">
                <a:solidFill>
                  <a:srgbClr val="000000"/>
                </a:solidFill>
                <a:latin typeface="Aptos"/>
                <a:ea typeface="Calibri"/>
              </a:rPr>
              <a:t>Positive </a:t>
            </a:r>
            <a:r>
              <a:rPr lang="fr-FR" b="1" spc="-1" dirty="0" err="1">
                <a:solidFill>
                  <a:srgbClr val="000000"/>
                </a:solidFill>
                <a:latin typeface="Aptos"/>
                <a:ea typeface="Calibri"/>
              </a:rPr>
              <a:t>experiences</a:t>
            </a:r>
            <a:r>
              <a:rPr lang="fr-FR" b="1" spc="-1" dirty="0">
                <a:solidFill>
                  <a:srgbClr val="000000"/>
                </a:solidFill>
                <a:latin typeface="Aptos"/>
                <a:ea typeface="Calibri"/>
              </a:rPr>
              <a:t> </a:t>
            </a:r>
            <a:r>
              <a:rPr lang="fr-FR" b="1" spc="-1" dirty="0" err="1">
                <a:solidFill>
                  <a:srgbClr val="000000"/>
                </a:solidFill>
                <a:latin typeface="Aptos"/>
                <a:ea typeface="Calibri"/>
              </a:rPr>
              <a:t>related</a:t>
            </a:r>
            <a:r>
              <a:rPr lang="fr-FR" b="1" spc="-1" dirty="0">
                <a:solidFill>
                  <a:srgbClr val="000000"/>
                </a:solidFill>
                <a:latin typeface="Aptos"/>
                <a:ea typeface="Calibri"/>
              </a:rPr>
              <a:t> to:</a:t>
            </a:r>
            <a:r>
              <a:rPr lang="fr-FR" spc="-1" noProof="0" dirty="0">
                <a:solidFill>
                  <a:srgbClr val="000000"/>
                </a:solidFill>
                <a:latin typeface="Aptos"/>
                <a:ea typeface="Calibri"/>
              </a:rPr>
              <a:t> </a:t>
            </a:r>
          </a:p>
          <a:p>
            <a:pPr marL="742950" lvl="1" indent="-285750" fontAlgn="base">
              <a:lnSpc>
                <a:spcPct val="115000"/>
              </a:lnSpc>
              <a:spcBef>
                <a:spcPct val="0"/>
              </a:spcBef>
              <a:spcAft>
                <a:spcPct val="0"/>
              </a:spcAft>
              <a:buClr>
                <a:srgbClr val="C00000"/>
              </a:buClr>
              <a:buFont typeface="Wingdings" panose="05000000000000000000" pitchFamily="2" charset="2"/>
              <a:buChar char="Ø"/>
              <a:tabLst>
                <a:tab pos="0" algn="l"/>
              </a:tabLst>
            </a:pPr>
            <a:r>
              <a:rPr lang="fr-FR" sz="1600" spc="-1" dirty="0">
                <a:solidFill>
                  <a:srgbClr val="000000"/>
                </a:solidFill>
                <a:latin typeface="Aptos"/>
                <a:ea typeface="Calibri"/>
              </a:rPr>
              <a:t>Cultural </a:t>
            </a:r>
            <a:r>
              <a:rPr lang="fr-FR" sz="1600" spc="-1" dirty="0" err="1">
                <a:solidFill>
                  <a:srgbClr val="000000"/>
                </a:solidFill>
                <a:latin typeface="Aptos"/>
                <a:ea typeface="Calibri"/>
              </a:rPr>
              <a:t>activities</a:t>
            </a:r>
            <a:r>
              <a:rPr lang="fr-FR" sz="1600" spc="-1" dirty="0">
                <a:solidFill>
                  <a:srgbClr val="000000"/>
                </a:solidFill>
                <a:latin typeface="Aptos"/>
                <a:ea typeface="Calibri"/>
              </a:rPr>
              <a:t> (</a:t>
            </a:r>
            <a:r>
              <a:rPr lang="fr-FR" sz="1600" spc="-1" dirty="0" err="1">
                <a:solidFill>
                  <a:srgbClr val="000000"/>
                </a:solidFill>
                <a:latin typeface="Aptos"/>
                <a:ea typeface="Calibri"/>
              </a:rPr>
              <a:t>pow</a:t>
            </a:r>
            <a:r>
              <a:rPr lang="fr-FR" sz="1600" spc="-1" dirty="0">
                <a:solidFill>
                  <a:srgbClr val="000000"/>
                </a:solidFill>
                <a:latin typeface="Aptos"/>
                <a:ea typeface="Calibri"/>
              </a:rPr>
              <a:t> wow, festivals) 
</a:t>
            </a:r>
            <a:r>
              <a:rPr lang="fr-FR" sz="1600" spc="-1" dirty="0" err="1">
                <a:solidFill>
                  <a:srgbClr val="000000"/>
                </a:solidFill>
                <a:latin typeface="Aptos"/>
                <a:ea typeface="Calibri"/>
              </a:rPr>
              <a:t>Educational</a:t>
            </a:r>
            <a:r>
              <a:rPr lang="fr-FR" sz="1600" spc="-1" dirty="0">
                <a:solidFill>
                  <a:srgbClr val="000000"/>
                </a:solidFill>
                <a:latin typeface="Aptos"/>
                <a:ea typeface="Calibri"/>
              </a:rPr>
              <a:t> and </a:t>
            </a:r>
            <a:r>
              <a:rPr lang="fr-FR" sz="1600" spc="-1" dirty="0" err="1">
                <a:solidFill>
                  <a:srgbClr val="000000"/>
                </a:solidFill>
                <a:latin typeface="Aptos"/>
                <a:ea typeface="Calibri"/>
              </a:rPr>
              <a:t>artistic</a:t>
            </a:r>
            <a:r>
              <a:rPr lang="fr-FR" sz="1600" spc="-1" dirty="0">
                <a:solidFill>
                  <a:srgbClr val="000000"/>
                </a:solidFill>
                <a:latin typeface="Aptos"/>
                <a:ea typeface="Calibri"/>
              </a:rPr>
              <a:t> </a:t>
            </a:r>
            <a:r>
              <a:rPr lang="fr-FR" sz="1600" spc="-1" dirty="0" err="1">
                <a:solidFill>
                  <a:srgbClr val="000000"/>
                </a:solidFill>
                <a:latin typeface="Aptos"/>
                <a:ea typeface="Calibri"/>
              </a:rPr>
              <a:t>events</a:t>
            </a:r>
            <a:r>
              <a:rPr lang="fr-FR" sz="1600" spc="-1" dirty="0">
                <a:solidFill>
                  <a:srgbClr val="000000"/>
                </a:solidFill>
                <a:latin typeface="Aptos"/>
                <a:ea typeface="Calibri"/>
              </a:rPr>
              <a:t> 
Dialogue </a:t>
            </a:r>
            <a:r>
              <a:rPr lang="fr-FR" sz="1600" spc="-1" dirty="0" err="1">
                <a:solidFill>
                  <a:srgbClr val="000000"/>
                </a:solidFill>
                <a:latin typeface="Aptos"/>
                <a:ea typeface="Calibri"/>
              </a:rPr>
              <a:t>Circles</a:t>
            </a:r>
            <a:r>
              <a:rPr lang="fr-FR" sz="1600" spc="-1" noProof="0" dirty="0">
                <a:solidFill>
                  <a:srgbClr val="000000"/>
                </a:solidFill>
                <a:latin typeface="Aptos"/>
                <a:ea typeface="Calibri"/>
              </a:rPr>
              <a:t> </a:t>
            </a:r>
          </a:p>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en-US" spc="-1" dirty="0">
                <a:solidFill>
                  <a:srgbClr val="000000"/>
                </a:solidFill>
                <a:latin typeface="Aptos"/>
                <a:ea typeface="Calibri"/>
              </a:rPr>
              <a:t>Importance of a security framework and appropriate facilitation 
Few direct conflicts observed 
Tensions linked mainly to misunderstandings and prejudices</a:t>
            </a:r>
            <a:r>
              <a:rPr kumimoji="0" lang="fr-FR" sz="1800" b="0" i="0" u="none" strike="noStrike" cap="none" normalizeH="0" baseline="0" noProof="0" dirty="0">
                <a:ln>
                  <a:noFill/>
                </a:ln>
                <a:solidFill>
                  <a:schemeClr val="tx1"/>
                </a:solidFill>
                <a:effectLst/>
                <a:latin typeface="Arial" panose="020B0604020202020204" pitchFamily="34" charset="0"/>
              </a:rPr>
              <a:t> </a:t>
            </a:r>
          </a:p>
        </p:txBody>
      </p:sp>
      <p:sp>
        <p:nvSpPr>
          <p:cNvPr id="8" name="Text Box 2">
            <a:extLst>
              <a:ext uri="{FF2B5EF4-FFF2-40B4-BE49-F238E27FC236}">
                <a16:creationId xmlns:a16="http://schemas.microsoft.com/office/drawing/2014/main" id="{A3B3579A-2D79-7E9D-1CE0-BF5F4F8416FF}"/>
              </a:ext>
            </a:extLst>
          </p:cNvPr>
          <p:cNvSpPr txBox="1">
            <a:spLocks noChangeArrowheads="1"/>
          </p:cNvSpPr>
          <p:nvPr/>
        </p:nvSpPr>
        <p:spPr bwMode="auto">
          <a:xfrm>
            <a:off x="484822" y="5724120"/>
            <a:ext cx="8174355" cy="934588"/>
          </a:xfrm>
          <a:prstGeom prst="rect">
            <a:avLst/>
          </a:prstGeom>
          <a:solidFill>
            <a:schemeClr val="bg2"/>
          </a:solidFill>
          <a:ln w="9525">
            <a:solidFill>
              <a:srgbClr val="000000"/>
            </a:solidFill>
            <a:miter lim="800000"/>
            <a:headEnd/>
            <a:tailEnd/>
          </a:ln>
        </p:spPr>
        <p:txBody>
          <a:bodyPr rot="0" vert="horz" wrap="square" lIns="91440" tIns="45720" rIns="91440" bIns="45720" anchor="t" anchorCtr="0">
            <a:noAutofit/>
          </a:bodyPr>
          <a:lstStyle/>
          <a:p>
            <a:pPr marL="180340" indent="-228600" algn="ctr">
              <a:lnSpc>
                <a:spcPct val="115000"/>
              </a:lnSpc>
              <a:buNone/>
            </a:pPr>
            <a:r>
              <a:rPr lang="en-US" sz="1400" b="1" kern="100" dirty="0">
                <a:solidFill>
                  <a:srgbClr val="2BA894"/>
                </a:solidFill>
                <a:latin typeface="Aptos" panose="020B0004020202020204" pitchFamily="34" charset="0"/>
                <a:ea typeface="Aptos" panose="020B0004020202020204" pitchFamily="34" charset="0"/>
                <a:cs typeface="Arial" panose="020B0604020202020204" pitchFamily="34" charset="0"/>
              </a:rPr>
              <a:t>Quote 2 – The potential for rapprochement</a:t>
            </a:r>
          </a:p>
          <a:p>
            <a:pPr marL="180340" indent="-228600" algn="ctr">
              <a:lnSpc>
                <a:spcPct val="115000"/>
              </a:lnSpc>
              <a:buNone/>
            </a:pPr>
            <a:r>
              <a:rPr lang="en-US" sz="1400" i="1" kern="100" dirty="0">
                <a:latin typeface="Aptos" panose="020B0004020202020204" pitchFamily="34" charset="0"/>
                <a:ea typeface="Aptos" panose="020B0004020202020204" pitchFamily="34" charset="0"/>
                <a:cs typeface="Arial" panose="020B0604020202020204" pitchFamily="34" charset="0"/>
              </a:rPr>
              <a:t>"When people take the time to share their stories and experiences, you discover that there are a lot more commonalities than differences."</a:t>
            </a:r>
            <a:r>
              <a:rPr lang="fr-FR" sz="1200" kern="100" dirty="0">
                <a:effectLst/>
                <a:latin typeface="Aptos" panose="020B0004020202020204" pitchFamily="34" charset="0"/>
                <a:ea typeface="Aptos" panose="020B0004020202020204" pitchFamily="34" charset="0"/>
                <a:cs typeface="Arial" panose="020B0604020202020204" pitchFamily="34"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56131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08880-0FBF-CC53-AED3-94C5594CA5FB}"/>
            </a:ext>
          </a:extLst>
        </p:cNvPr>
        <p:cNvGrpSpPr/>
        <p:nvPr/>
      </p:nvGrpSpPr>
      <p:grpSpPr>
        <a:xfrm>
          <a:off x="0" y="0"/>
          <a:ext cx="0" cy="0"/>
          <a:chOff x="0" y="0"/>
          <a:chExt cx="0" cy="0"/>
        </a:xfrm>
      </p:grpSpPr>
      <p:sp>
        <p:nvSpPr>
          <p:cNvPr id="178" name="PlaceHolder 1">
            <a:extLst>
              <a:ext uri="{FF2B5EF4-FFF2-40B4-BE49-F238E27FC236}">
                <a16:creationId xmlns:a16="http://schemas.microsoft.com/office/drawing/2014/main" id="{DA077C84-1DED-E498-C62A-5DFB83A132A8}"/>
              </a:ext>
            </a:extLst>
          </p:cNvPr>
          <p:cNvSpPr>
            <a:spLocks noGrp="1"/>
          </p:cNvSpPr>
          <p:nvPr>
            <p:ph type="title"/>
          </p:nvPr>
        </p:nvSpPr>
        <p:spPr>
          <a:xfrm>
            <a:off x="1257480" y="417600"/>
            <a:ext cx="7885800" cy="381600"/>
          </a:xfrm>
          <a:prstGeom prst="rect">
            <a:avLst/>
          </a:prstGeom>
          <a:noFill/>
          <a:ln w="0">
            <a:noFill/>
          </a:ln>
        </p:spPr>
        <p:txBody>
          <a:bodyPr lIns="90000" tIns="45000" rIns="90000" bIns="45000" anchor="ctr">
            <a:noAutofit/>
          </a:bodyPr>
          <a:lstStyle/>
          <a:p>
            <a:pPr>
              <a:tabLst>
                <a:tab pos="0" algn="l"/>
              </a:tabLst>
            </a:pPr>
            <a:r>
              <a:rPr lang="en-US" sz="2400" b="1" cap="all" spc="-38">
                <a:solidFill>
                  <a:srgbClr val="E73E1B"/>
                </a:solidFill>
                <a:latin typeface="Franklin Gothic Demi"/>
              </a:rPr>
              <a:t>1. Structuring trends in interviews</a:t>
            </a:r>
            <a:endParaRPr lang="fr-FR" sz="2400" b="0" strike="noStrike" spc="-1" dirty="0">
              <a:solidFill>
                <a:srgbClr val="000000"/>
              </a:solidFill>
              <a:latin typeface="Arial"/>
            </a:endParaRPr>
          </a:p>
        </p:txBody>
      </p:sp>
      <p:sp>
        <p:nvSpPr>
          <p:cNvPr id="180" name="PlaceHolder 3">
            <a:extLst>
              <a:ext uri="{FF2B5EF4-FFF2-40B4-BE49-F238E27FC236}">
                <a16:creationId xmlns:a16="http://schemas.microsoft.com/office/drawing/2014/main" id="{BEAD6AB6-2AE8-944A-EF3D-06CC46A63868}"/>
              </a:ext>
            </a:extLst>
          </p:cNvPr>
          <p:cNvSpPr>
            <a:spLocks noGrp="1"/>
          </p:cNvSpPr>
          <p:nvPr>
            <p:ph type="sldNum" idx="4"/>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2BD1A716-CB7C-46D6-843C-8972FE4759E9}" type="slidenum">
              <a:rPr lang="en-CA" sz="900" b="0" strike="noStrike" spc="-1">
                <a:solidFill>
                  <a:srgbClr val="FFFFFF"/>
                </a:solidFill>
                <a:latin typeface="Arial"/>
                <a:ea typeface="DejaVu Sans"/>
              </a:rPr>
              <a:t>7</a:t>
            </a:fld>
            <a:endParaRPr lang="fr-FR" sz="900" b="0" strike="noStrike" spc="-1">
              <a:solidFill>
                <a:srgbClr val="000000"/>
              </a:solidFill>
              <a:latin typeface="Times New Roman"/>
            </a:endParaRPr>
          </a:p>
        </p:txBody>
      </p:sp>
      <p:sp>
        <p:nvSpPr>
          <p:cNvPr id="9" name="TextBox 8">
            <a:extLst>
              <a:ext uri="{FF2B5EF4-FFF2-40B4-BE49-F238E27FC236}">
                <a16:creationId xmlns:a16="http://schemas.microsoft.com/office/drawing/2014/main" id="{03E4CAA0-69E4-1385-165C-1B2881F4375A}"/>
              </a:ext>
            </a:extLst>
          </p:cNvPr>
          <p:cNvSpPr txBox="1"/>
          <p:nvPr/>
        </p:nvSpPr>
        <p:spPr>
          <a:xfrm>
            <a:off x="205740" y="1289804"/>
            <a:ext cx="4000500" cy="369332"/>
          </a:xfrm>
          <a:prstGeom prst="rect">
            <a:avLst/>
          </a:prstGeom>
          <a:noFill/>
        </p:spPr>
        <p:txBody>
          <a:bodyPr wrap="square">
            <a:spAutoFit/>
          </a:bodyPr>
          <a:lstStyle/>
          <a:p>
            <a:r>
              <a:rPr lang="fr-FR" b="1" kern="0">
                <a:solidFill>
                  <a:srgbClr val="2BA894"/>
                </a:solidFill>
                <a:latin typeface="Aptos" panose="020B0004020202020204" pitchFamily="34" charset="0"/>
                <a:ea typeface="Aptos" panose="020B0004020202020204" pitchFamily="34" charset="0"/>
                <a:cs typeface="Aptos" panose="020B0004020202020204" pitchFamily="34" charset="0"/>
              </a:rPr>
              <a:t>5. Identified barriers</a:t>
            </a:r>
            <a:endParaRPr lang="en-US" dirty="0"/>
          </a:p>
        </p:txBody>
      </p:sp>
      <p:sp>
        <p:nvSpPr>
          <p:cNvPr id="11" name="TextBox 10">
            <a:extLst>
              <a:ext uri="{FF2B5EF4-FFF2-40B4-BE49-F238E27FC236}">
                <a16:creationId xmlns:a16="http://schemas.microsoft.com/office/drawing/2014/main" id="{75963C2C-9E79-18C0-7569-E86F4418D134}"/>
              </a:ext>
            </a:extLst>
          </p:cNvPr>
          <p:cNvSpPr txBox="1"/>
          <p:nvPr/>
        </p:nvSpPr>
        <p:spPr>
          <a:xfrm>
            <a:off x="5052060" y="1173866"/>
            <a:ext cx="4572000" cy="646331"/>
          </a:xfrm>
          <a:prstGeom prst="rect">
            <a:avLst/>
          </a:prstGeom>
          <a:noFill/>
        </p:spPr>
        <p:txBody>
          <a:bodyPr wrap="square">
            <a:spAutoFit/>
          </a:bodyPr>
          <a:lstStyle/>
          <a:p>
            <a:r>
              <a:rPr lang="fr-FR" b="1" kern="0">
                <a:solidFill>
                  <a:srgbClr val="2BA894"/>
                </a:solidFill>
                <a:latin typeface="Aptos" panose="020B0004020202020204" pitchFamily="34" charset="0"/>
                <a:ea typeface="Aptos" panose="020B0004020202020204" pitchFamily="34" charset="0"/>
                <a:cs typeface="Aptos" panose="020B0004020202020204" pitchFamily="34" charset="0"/>
              </a:rPr>
              <a:t>6. Factors that promote positive interactions</a:t>
            </a:r>
            <a:endParaRPr lang="en-US" dirty="0"/>
          </a:p>
        </p:txBody>
      </p:sp>
      <p:sp>
        <p:nvSpPr>
          <p:cNvPr id="12" name="Rectangle 5">
            <a:extLst>
              <a:ext uri="{FF2B5EF4-FFF2-40B4-BE49-F238E27FC236}">
                <a16:creationId xmlns:a16="http://schemas.microsoft.com/office/drawing/2014/main" id="{7592B5E3-DBDD-0A0B-D6F7-D851CDABA043}"/>
              </a:ext>
            </a:extLst>
          </p:cNvPr>
          <p:cNvSpPr>
            <a:spLocks noChangeArrowheads="1"/>
          </p:cNvSpPr>
          <p:nvPr/>
        </p:nvSpPr>
        <p:spPr bwMode="auto">
          <a:xfrm>
            <a:off x="131566" y="2040579"/>
            <a:ext cx="4440433" cy="326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en-US" altLang="en-US" b="1" spc="-1" dirty="0">
                <a:solidFill>
                  <a:srgbClr val="000000"/>
                </a:solidFill>
                <a:latin typeface="Aptos"/>
                <a:ea typeface="Calibri"/>
              </a:rPr>
              <a:t>Lack of structured opportunities </a:t>
            </a:r>
            <a:r>
              <a:rPr lang="en-US" altLang="en-US" spc="-1" dirty="0">
                <a:solidFill>
                  <a:srgbClr val="000000"/>
                </a:solidFill>
                <a:latin typeface="Aptos"/>
                <a:ea typeface="Calibri"/>
              </a:rPr>
              <a:t>to meet 
Presence of </a:t>
            </a:r>
            <a:r>
              <a:rPr lang="en-US" altLang="en-US" b="1" spc="-1" dirty="0">
                <a:solidFill>
                  <a:srgbClr val="000000"/>
                </a:solidFill>
                <a:latin typeface="Aptos"/>
                <a:ea typeface="Calibri"/>
              </a:rPr>
              <a:t>prejudices and stereotypes </a:t>
            </a:r>
            <a:r>
              <a:rPr lang="en-US" altLang="en-US" spc="-1" dirty="0">
                <a:solidFill>
                  <a:srgbClr val="000000"/>
                </a:solidFill>
                <a:latin typeface="Aptos"/>
                <a:ea typeface="Calibri"/>
              </a:rPr>
              <a:t>
Language barriers 
Geographical distance between communities 
</a:t>
            </a:r>
            <a:r>
              <a:rPr lang="en-US" altLang="en-US" b="1" spc="-1" dirty="0">
                <a:solidFill>
                  <a:srgbClr val="000000"/>
                </a:solidFill>
                <a:latin typeface="Aptos"/>
                <a:ea typeface="Calibri"/>
              </a:rPr>
              <a:t>Institutional and political constraints </a:t>
            </a:r>
            <a:r>
              <a:rPr lang="en-US" altLang="en-US" spc="-1" dirty="0">
                <a:solidFill>
                  <a:srgbClr val="000000"/>
                </a:solidFill>
                <a:latin typeface="Aptos"/>
                <a:ea typeface="Calibri"/>
              </a:rPr>
              <a:t>
Mainly structural and systemic barriers 
Influence of colonial heritage and institutional dynamics</a:t>
            </a:r>
            <a:endParaRPr lang="fr-FR" altLang="en-US" spc="-1" dirty="0">
              <a:solidFill>
                <a:srgbClr val="000000"/>
              </a:solidFill>
              <a:latin typeface="Aptos"/>
              <a:ea typeface="Calibri"/>
            </a:endParaRPr>
          </a:p>
        </p:txBody>
      </p:sp>
      <p:sp>
        <p:nvSpPr>
          <p:cNvPr id="13" name="Rectangle 6">
            <a:extLst>
              <a:ext uri="{FF2B5EF4-FFF2-40B4-BE49-F238E27FC236}">
                <a16:creationId xmlns:a16="http://schemas.microsoft.com/office/drawing/2014/main" id="{8D1B17DF-8295-658E-BEED-5291E53B2A6E}"/>
              </a:ext>
            </a:extLst>
          </p:cNvPr>
          <p:cNvSpPr>
            <a:spLocks noChangeArrowheads="1"/>
          </p:cNvSpPr>
          <p:nvPr/>
        </p:nvSpPr>
        <p:spPr bwMode="auto">
          <a:xfrm>
            <a:off x="4958080" y="2263945"/>
            <a:ext cx="3980180" cy="294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en-US" altLang="en-US" spc="-1" dirty="0">
                <a:solidFill>
                  <a:srgbClr val="000000"/>
                </a:solidFill>
                <a:latin typeface="Aptos"/>
                <a:ea typeface="Calibri"/>
              </a:rPr>
              <a:t>Immersive </a:t>
            </a:r>
            <a:r>
              <a:rPr lang="en-US" altLang="en-US" b="1" spc="-1" dirty="0">
                <a:solidFill>
                  <a:srgbClr val="000000"/>
                </a:solidFill>
                <a:latin typeface="Aptos"/>
                <a:ea typeface="Calibri"/>
              </a:rPr>
              <a:t>cultural activities </a:t>
            </a:r>
            <a:r>
              <a:rPr lang="en-US" altLang="en-US" spc="-1" dirty="0">
                <a:solidFill>
                  <a:srgbClr val="000000"/>
                </a:solidFill>
                <a:latin typeface="Aptos"/>
                <a:ea typeface="Calibri"/>
              </a:rPr>
              <a:t>
Collaborative </a:t>
            </a:r>
            <a:r>
              <a:rPr lang="en-US" altLang="en-US" b="1" spc="-1" dirty="0">
                <a:solidFill>
                  <a:srgbClr val="000000"/>
                </a:solidFill>
                <a:latin typeface="Aptos"/>
                <a:ea typeface="Calibri"/>
              </a:rPr>
              <a:t>art projects </a:t>
            </a:r>
            <a:r>
              <a:rPr lang="en-US" altLang="en-US" spc="-1" dirty="0">
                <a:solidFill>
                  <a:srgbClr val="000000"/>
                </a:solidFill>
                <a:latin typeface="Aptos"/>
                <a:ea typeface="Calibri"/>
              </a:rPr>
              <a:t>
Structured </a:t>
            </a:r>
            <a:r>
              <a:rPr lang="en-US" altLang="en-US" b="1" spc="-1" dirty="0">
                <a:solidFill>
                  <a:srgbClr val="000000"/>
                </a:solidFill>
                <a:latin typeface="Aptos"/>
                <a:ea typeface="Calibri"/>
              </a:rPr>
              <a:t>Community Dialogues </a:t>
            </a:r>
            <a:r>
              <a:rPr lang="en-US" altLang="en-US" spc="-1" dirty="0">
                <a:solidFill>
                  <a:srgbClr val="000000"/>
                </a:solidFill>
                <a:latin typeface="Aptos"/>
                <a:ea typeface="Calibri"/>
              </a:rPr>
              <a:t>
</a:t>
            </a:r>
            <a:r>
              <a:rPr lang="en-US" altLang="en-US" b="1" spc="-1" dirty="0">
                <a:solidFill>
                  <a:srgbClr val="000000"/>
                </a:solidFill>
                <a:latin typeface="Aptos"/>
                <a:ea typeface="Calibri"/>
              </a:rPr>
              <a:t>Youth</a:t>
            </a:r>
            <a:r>
              <a:rPr lang="en-US" altLang="en-US" spc="-1" dirty="0">
                <a:solidFill>
                  <a:srgbClr val="000000"/>
                </a:solidFill>
                <a:latin typeface="Aptos"/>
                <a:ea typeface="Calibri"/>
              </a:rPr>
              <a:t> Initiatives 
Involvement of </a:t>
            </a:r>
            <a:r>
              <a:rPr lang="en-US" altLang="en-US" b="1" spc="-1" dirty="0">
                <a:solidFill>
                  <a:srgbClr val="000000"/>
                </a:solidFill>
                <a:latin typeface="Aptos"/>
                <a:ea typeface="Calibri"/>
              </a:rPr>
              <a:t>Elders</a:t>
            </a:r>
            <a:r>
              <a:rPr lang="en-US" altLang="en-US" spc="-1" dirty="0">
                <a:solidFill>
                  <a:srgbClr val="000000"/>
                </a:solidFill>
                <a:latin typeface="Aptos"/>
                <a:ea typeface="Calibri"/>
              </a:rPr>
              <a:t> and Knowledge Holders 
Importance of </a:t>
            </a:r>
            <a:r>
              <a:rPr lang="en-US" altLang="en-US" b="1" spc="-1" dirty="0">
                <a:solidFill>
                  <a:srgbClr val="000000"/>
                </a:solidFill>
                <a:latin typeface="Aptos"/>
                <a:ea typeface="Calibri"/>
              </a:rPr>
              <a:t>Safe Spaces </a:t>
            </a:r>
            <a:r>
              <a:rPr lang="en-US" altLang="en-US" spc="-1" dirty="0">
                <a:solidFill>
                  <a:srgbClr val="000000"/>
                </a:solidFill>
                <a:latin typeface="Aptos"/>
                <a:ea typeface="Calibri"/>
              </a:rPr>
              <a:t>
Strong impact of first-hand experiences and sharing of stories</a:t>
            </a:r>
            <a:endParaRPr lang="fr-FR" altLang="en-US" spc="-1" dirty="0">
              <a:solidFill>
                <a:srgbClr val="000000"/>
              </a:solidFill>
              <a:latin typeface="Aptos"/>
              <a:ea typeface="Calibri"/>
            </a:endParaRPr>
          </a:p>
        </p:txBody>
      </p:sp>
      <p:sp>
        <p:nvSpPr>
          <p:cNvPr id="2" name="Text Box 2">
            <a:extLst>
              <a:ext uri="{FF2B5EF4-FFF2-40B4-BE49-F238E27FC236}">
                <a16:creationId xmlns:a16="http://schemas.microsoft.com/office/drawing/2014/main" id="{DC955661-2C73-7E6E-309F-9818FA174D74}"/>
              </a:ext>
            </a:extLst>
          </p:cNvPr>
          <p:cNvSpPr txBox="1">
            <a:spLocks noChangeArrowheads="1"/>
          </p:cNvSpPr>
          <p:nvPr/>
        </p:nvSpPr>
        <p:spPr bwMode="auto">
          <a:xfrm>
            <a:off x="331470" y="5684134"/>
            <a:ext cx="8481060" cy="950130"/>
          </a:xfrm>
          <a:prstGeom prst="rect">
            <a:avLst/>
          </a:prstGeom>
          <a:solidFill>
            <a:schemeClr val="bg2"/>
          </a:solidFill>
          <a:ln w="9525">
            <a:solidFill>
              <a:srgbClr val="000000"/>
            </a:solidFill>
            <a:miter lim="800000"/>
            <a:headEnd/>
            <a:tailEnd/>
          </a:ln>
        </p:spPr>
        <p:txBody>
          <a:bodyPr rot="0" vert="horz" wrap="square" lIns="91440" tIns="45720" rIns="91440" bIns="45720" anchor="t" anchorCtr="0">
            <a:noAutofit/>
          </a:bodyPr>
          <a:lstStyle/>
          <a:p>
            <a:pPr algn="ctr">
              <a:lnSpc>
                <a:spcPct val="115000"/>
              </a:lnSpc>
              <a:buNone/>
            </a:pPr>
            <a:r>
              <a:rPr lang="en-US" sz="1400" b="1" kern="100" dirty="0">
                <a:solidFill>
                  <a:srgbClr val="2BA894"/>
                </a:solidFill>
                <a:latin typeface="Aptos" panose="020B0004020202020204" pitchFamily="34" charset="0"/>
                <a:ea typeface="Aptos" panose="020B0004020202020204" pitchFamily="34" charset="0"/>
                <a:cs typeface="Arial" panose="020B0604020202020204" pitchFamily="34" charset="0"/>
              </a:rPr>
              <a:t>Quote 3 – The Still Limited Nature of Relationships</a:t>
            </a:r>
          </a:p>
          <a:p>
            <a:pPr algn="ctr">
              <a:lnSpc>
                <a:spcPct val="115000"/>
              </a:lnSpc>
              <a:buNone/>
            </a:pPr>
            <a:r>
              <a:rPr lang="en-US" sz="1400" i="1" kern="100" dirty="0">
                <a:latin typeface="Aptos" panose="020B0004020202020204" pitchFamily="34" charset="0"/>
                <a:ea typeface="Aptos" panose="020B0004020202020204" pitchFamily="34" charset="0"/>
                <a:cs typeface="Arial" panose="020B0604020202020204" pitchFamily="34" charset="0"/>
              </a:rPr>
              <a:t>"Interactions exist, but they remain mostly in institutional contexts: schools, community organizations, sometimes work. Personal relations between the two communities are still quite rare.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022079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7AF42-1D60-31F3-2AD7-C8B3BAB7E1B2}"/>
            </a:ext>
          </a:extLst>
        </p:cNvPr>
        <p:cNvGrpSpPr/>
        <p:nvPr/>
      </p:nvGrpSpPr>
      <p:grpSpPr>
        <a:xfrm>
          <a:off x="0" y="0"/>
          <a:ext cx="0" cy="0"/>
          <a:chOff x="0" y="0"/>
          <a:chExt cx="0" cy="0"/>
        </a:xfrm>
      </p:grpSpPr>
      <p:sp>
        <p:nvSpPr>
          <p:cNvPr id="178" name="PlaceHolder 1">
            <a:extLst>
              <a:ext uri="{FF2B5EF4-FFF2-40B4-BE49-F238E27FC236}">
                <a16:creationId xmlns:a16="http://schemas.microsoft.com/office/drawing/2014/main" id="{E204DF5A-DE39-3B24-2068-7CB57D5B7681}"/>
              </a:ext>
            </a:extLst>
          </p:cNvPr>
          <p:cNvSpPr>
            <a:spLocks noGrp="1"/>
          </p:cNvSpPr>
          <p:nvPr>
            <p:ph type="title"/>
          </p:nvPr>
        </p:nvSpPr>
        <p:spPr>
          <a:xfrm>
            <a:off x="1257480" y="417600"/>
            <a:ext cx="7885800" cy="381600"/>
          </a:xfrm>
          <a:prstGeom prst="rect">
            <a:avLst/>
          </a:prstGeom>
          <a:noFill/>
          <a:ln w="0">
            <a:noFill/>
          </a:ln>
        </p:spPr>
        <p:txBody>
          <a:bodyPr lIns="90000" tIns="45000" rIns="90000" bIns="45000" anchor="ctr">
            <a:noAutofit/>
          </a:bodyPr>
          <a:lstStyle/>
          <a:p>
            <a:pPr>
              <a:tabLst>
                <a:tab pos="0" algn="l"/>
              </a:tabLst>
            </a:pPr>
            <a:r>
              <a:rPr lang="en-US" sz="2400" b="1" cap="all" spc="-38">
                <a:solidFill>
                  <a:srgbClr val="E73E1B"/>
                </a:solidFill>
                <a:latin typeface="Franklin Gothic Demi"/>
              </a:rPr>
              <a:t>1. Structuring trends in interviews</a:t>
            </a:r>
            <a:endParaRPr lang="fr-FR" sz="2400" b="0" strike="noStrike" spc="-1" dirty="0">
              <a:solidFill>
                <a:srgbClr val="000000"/>
              </a:solidFill>
              <a:latin typeface="Arial"/>
            </a:endParaRPr>
          </a:p>
        </p:txBody>
      </p:sp>
      <p:sp>
        <p:nvSpPr>
          <p:cNvPr id="180" name="PlaceHolder 3">
            <a:extLst>
              <a:ext uri="{FF2B5EF4-FFF2-40B4-BE49-F238E27FC236}">
                <a16:creationId xmlns:a16="http://schemas.microsoft.com/office/drawing/2014/main" id="{18713BC4-D003-AF8B-3100-A990C2EA2761}"/>
              </a:ext>
            </a:extLst>
          </p:cNvPr>
          <p:cNvSpPr>
            <a:spLocks noGrp="1"/>
          </p:cNvSpPr>
          <p:nvPr>
            <p:ph type="sldNum" idx="4"/>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2BD1A716-CB7C-46D6-843C-8972FE4759E9}" type="slidenum">
              <a:rPr lang="en-CA" sz="900" b="0" strike="noStrike" spc="-1">
                <a:solidFill>
                  <a:srgbClr val="FFFFFF"/>
                </a:solidFill>
                <a:latin typeface="Arial"/>
                <a:ea typeface="DejaVu Sans"/>
              </a:rPr>
              <a:t>8</a:t>
            </a:fld>
            <a:endParaRPr lang="fr-FR" sz="900" b="0" strike="noStrike" spc="-1">
              <a:solidFill>
                <a:srgbClr val="000000"/>
              </a:solidFill>
              <a:latin typeface="Times New Roman"/>
            </a:endParaRPr>
          </a:p>
        </p:txBody>
      </p:sp>
      <p:sp>
        <p:nvSpPr>
          <p:cNvPr id="9" name="TextBox 8">
            <a:extLst>
              <a:ext uri="{FF2B5EF4-FFF2-40B4-BE49-F238E27FC236}">
                <a16:creationId xmlns:a16="http://schemas.microsoft.com/office/drawing/2014/main" id="{E3FE6CC9-D5D3-5B0A-113D-001F9E55FDA7}"/>
              </a:ext>
            </a:extLst>
          </p:cNvPr>
          <p:cNvSpPr txBox="1"/>
          <p:nvPr/>
        </p:nvSpPr>
        <p:spPr>
          <a:xfrm>
            <a:off x="205740" y="1289804"/>
            <a:ext cx="4000500" cy="369332"/>
          </a:xfrm>
          <a:prstGeom prst="rect">
            <a:avLst/>
          </a:prstGeom>
          <a:noFill/>
        </p:spPr>
        <p:txBody>
          <a:bodyPr wrap="square">
            <a:spAutoFit/>
          </a:bodyPr>
          <a:lstStyle/>
          <a:p>
            <a:r>
              <a:rPr lang="en-US" b="1" kern="0">
                <a:solidFill>
                  <a:srgbClr val="2BA894"/>
                </a:solidFill>
                <a:latin typeface="Aptos" panose="020B0004020202020204" pitchFamily="34" charset="0"/>
                <a:ea typeface="Aptos" panose="020B0004020202020204" pitchFamily="34" charset="0"/>
                <a:cs typeface="Aptos" panose="020B0004020202020204" pitchFamily="34" charset="0"/>
              </a:rPr>
              <a:t>7. Role of the various agencies</a:t>
            </a:r>
            <a:endParaRPr lang="en-US" dirty="0"/>
          </a:p>
        </p:txBody>
      </p:sp>
      <p:sp>
        <p:nvSpPr>
          <p:cNvPr id="11" name="TextBox 10">
            <a:extLst>
              <a:ext uri="{FF2B5EF4-FFF2-40B4-BE49-F238E27FC236}">
                <a16:creationId xmlns:a16="http://schemas.microsoft.com/office/drawing/2014/main" id="{15E69393-8924-B5A0-214D-0242D37FF575}"/>
              </a:ext>
            </a:extLst>
          </p:cNvPr>
          <p:cNvSpPr txBox="1"/>
          <p:nvPr/>
        </p:nvSpPr>
        <p:spPr>
          <a:xfrm>
            <a:off x="5052060" y="1173866"/>
            <a:ext cx="4572000" cy="369332"/>
          </a:xfrm>
          <a:prstGeom prst="rect">
            <a:avLst/>
          </a:prstGeom>
          <a:noFill/>
        </p:spPr>
        <p:txBody>
          <a:bodyPr wrap="square">
            <a:spAutoFit/>
          </a:bodyPr>
          <a:lstStyle/>
          <a:p>
            <a:r>
              <a:rPr lang="fr-FR" b="1" kern="0">
                <a:solidFill>
                  <a:srgbClr val="2BA894"/>
                </a:solidFill>
                <a:latin typeface="Aptos" panose="020B0004020202020204" pitchFamily="34" charset="0"/>
                <a:ea typeface="Aptos" panose="020B0004020202020204" pitchFamily="34" charset="0"/>
                <a:cs typeface="Aptos" panose="020B0004020202020204" pitchFamily="34" charset="0"/>
              </a:rPr>
              <a:t>8. General summary</a:t>
            </a:r>
            <a:endParaRPr lang="en-US" dirty="0"/>
          </a:p>
        </p:txBody>
      </p:sp>
      <p:sp>
        <p:nvSpPr>
          <p:cNvPr id="12" name="Rectangle 5">
            <a:extLst>
              <a:ext uri="{FF2B5EF4-FFF2-40B4-BE49-F238E27FC236}">
                <a16:creationId xmlns:a16="http://schemas.microsoft.com/office/drawing/2014/main" id="{66635769-D33E-89D5-8E01-271E60DB49CD}"/>
              </a:ext>
            </a:extLst>
          </p:cNvPr>
          <p:cNvSpPr>
            <a:spLocks noChangeArrowheads="1"/>
          </p:cNvSpPr>
          <p:nvPr/>
        </p:nvSpPr>
        <p:spPr bwMode="auto">
          <a:xfrm>
            <a:off x="184731" y="1720058"/>
            <a:ext cx="4343400" cy="3193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lvl="0" indent="-228600" algn="just" fontAlgn="base">
              <a:lnSpc>
                <a:spcPct val="115000"/>
              </a:lnSpc>
              <a:spcBef>
                <a:spcPct val="0"/>
              </a:spcBef>
              <a:spcAft>
                <a:spcPct val="0"/>
              </a:spcAft>
              <a:buClr>
                <a:srgbClr val="C00000"/>
              </a:buClr>
              <a:buFont typeface="Arial" panose="020B0604020202020204" pitchFamily="34" charset="0"/>
              <a:buChar char="•"/>
              <a:tabLst>
                <a:tab pos="0" algn="l"/>
              </a:tabLst>
            </a:pPr>
            <a:r>
              <a:rPr lang="en-US" sz="1600" spc="-1" dirty="0">
                <a:solidFill>
                  <a:srgbClr val="000000"/>
                </a:solidFill>
                <a:latin typeface="Aptos"/>
                <a:ea typeface="Calibri"/>
              </a:rPr>
              <a:t>Need for a </a:t>
            </a:r>
            <a:r>
              <a:rPr lang="en-US" sz="1600" b="1" spc="-1" dirty="0">
                <a:solidFill>
                  <a:srgbClr val="000000"/>
                </a:solidFill>
                <a:latin typeface="Aptos"/>
                <a:ea typeface="Calibri"/>
              </a:rPr>
              <a:t>multi-stakeholder collaborative </a:t>
            </a:r>
            <a:r>
              <a:rPr lang="en-US" sz="1600" spc="-1" dirty="0">
                <a:solidFill>
                  <a:srgbClr val="000000"/>
                </a:solidFill>
                <a:latin typeface="Aptos"/>
                <a:ea typeface="Calibri"/>
              </a:rPr>
              <a:t>approach 
Role of the </a:t>
            </a:r>
            <a:r>
              <a:rPr lang="en-US" sz="1600" b="1" spc="-1" dirty="0">
                <a:solidFill>
                  <a:srgbClr val="000000"/>
                </a:solidFill>
                <a:latin typeface="Aptos"/>
                <a:ea typeface="Calibri"/>
              </a:rPr>
              <a:t>RIF-SK</a:t>
            </a:r>
            <a:r>
              <a:rPr lang="en-US" sz="1600" spc="-1" dirty="0">
                <a:solidFill>
                  <a:srgbClr val="000000"/>
                </a:solidFill>
                <a:latin typeface="Aptos"/>
                <a:ea typeface="Calibri"/>
              </a:rPr>
              <a:t>: coordination and facilitation 
Role of </a:t>
            </a:r>
            <a:r>
              <a:rPr lang="en-US" sz="1600" b="1" spc="-1" dirty="0">
                <a:solidFill>
                  <a:srgbClr val="000000"/>
                </a:solidFill>
                <a:latin typeface="Aptos"/>
                <a:ea typeface="Calibri"/>
              </a:rPr>
              <a:t>Indigenous organizations</a:t>
            </a:r>
            <a:r>
              <a:rPr lang="en-US" sz="1600" spc="-1" dirty="0">
                <a:solidFill>
                  <a:srgbClr val="000000"/>
                </a:solidFill>
                <a:latin typeface="Aptos"/>
                <a:ea typeface="Calibri"/>
              </a:rPr>
              <a:t>: legitimacy and cultural anchoring 
Role of </a:t>
            </a:r>
            <a:r>
              <a:rPr lang="en-US" sz="1600" b="1" spc="-1" dirty="0">
                <a:solidFill>
                  <a:srgbClr val="000000"/>
                </a:solidFill>
                <a:latin typeface="Aptos"/>
                <a:ea typeface="Calibri"/>
              </a:rPr>
              <a:t>Public Institutions</a:t>
            </a:r>
            <a:r>
              <a:rPr lang="en-US" sz="1600" spc="-1" dirty="0">
                <a:solidFill>
                  <a:srgbClr val="000000"/>
                </a:solidFill>
                <a:latin typeface="Aptos"/>
                <a:ea typeface="Calibri"/>
              </a:rPr>
              <a:t>: Financing and Barrier Reduction 
Role of </a:t>
            </a:r>
            <a:r>
              <a:rPr lang="en-US" sz="1600" b="1" spc="-1" dirty="0">
                <a:solidFill>
                  <a:srgbClr val="000000"/>
                </a:solidFill>
                <a:latin typeface="Aptos"/>
                <a:ea typeface="Calibri"/>
              </a:rPr>
              <a:t>schools</a:t>
            </a:r>
            <a:r>
              <a:rPr lang="en-US" sz="1600" spc="-1" dirty="0">
                <a:solidFill>
                  <a:srgbClr val="000000"/>
                </a:solidFill>
                <a:latin typeface="Aptos"/>
                <a:ea typeface="Calibri"/>
              </a:rPr>
              <a:t>: key long-term lever 
Shared and collective responsibility 
Importance of structured partnerships</a:t>
            </a:r>
            <a:endParaRPr lang="en-US" altLang="en-US" sz="1600" spc="-1" dirty="0">
              <a:solidFill>
                <a:srgbClr val="000000"/>
              </a:solidFill>
              <a:latin typeface="Aptos"/>
              <a:ea typeface="Calibri"/>
            </a:endParaRPr>
          </a:p>
        </p:txBody>
      </p:sp>
      <p:sp>
        <p:nvSpPr>
          <p:cNvPr id="13" name="Rectangle 6">
            <a:extLst>
              <a:ext uri="{FF2B5EF4-FFF2-40B4-BE49-F238E27FC236}">
                <a16:creationId xmlns:a16="http://schemas.microsoft.com/office/drawing/2014/main" id="{0DD8FBC5-E36B-C52C-7774-CBBDA9387C1F}"/>
              </a:ext>
            </a:extLst>
          </p:cNvPr>
          <p:cNvSpPr>
            <a:spLocks noChangeArrowheads="1"/>
          </p:cNvSpPr>
          <p:nvPr/>
        </p:nvSpPr>
        <p:spPr bwMode="auto">
          <a:xfrm>
            <a:off x="4937762" y="1655469"/>
            <a:ext cx="4171948" cy="3547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marR="0" lvl="0" indent="-228600" algn="just" fontAlgn="base">
              <a:lnSpc>
                <a:spcPct val="115000"/>
              </a:lnSpc>
              <a:spcBef>
                <a:spcPct val="0"/>
              </a:spcBef>
              <a:spcAft>
                <a:spcPct val="0"/>
              </a:spcAft>
              <a:buClr>
                <a:srgbClr val="C00000"/>
              </a:buClr>
              <a:buSzTx/>
              <a:buFont typeface="Arial" panose="020B0604020202020204" pitchFamily="34" charset="0"/>
              <a:buChar char="•"/>
              <a:tabLst>
                <a:tab pos="0" algn="l"/>
              </a:tabLst>
            </a:pPr>
            <a:r>
              <a:rPr lang="en-US" altLang="en-US" sz="1600" spc="-1" dirty="0">
                <a:solidFill>
                  <a:srgbClr val="000000"/>
                </a:solidFill>
                <a:latin typeface="Aptos"/>
                <a:ea typeface="Calibri"/>
              </a:rPr>
              <a:t>Absence of major open conflicts 
Main issues:</a:t>
            </a:r>
            <a:r>
              <a:rPr lang="fr-FR" altLang="en-US" sz="1600" spc="-1" dirty="0">
                <a:solidFill>
                  <a:srgbClr val="000000"/>
                </a:solidFill>
                <a:latin typeface="Aptos"/>
                <a:ea typeface="Calibri"/>
              </a:rPr>
              <a:t> </a:t>
            </a:r>
          </a:p>
          <a:p>
            <a:pPr marL="742950" lvl="1" indent="-285750" algn="just" fontAlgn="base">
              <a:lnSpc>
                <a:spcPct val="115000"/>
              </a:lnSpc>
              <a:spcBef>
                <a:spcPct val="0"/>
              </a:spcBef>
              <a:spcAft>
                <a:spcPct val="0"/>
              </a:spcAft>
              <a:buClr>
                <a:srgbClr val="C00000"/>
              </a:buClr>
              <a:buFont typeface="Wingdings" panose="05000000000000000000" pitchFamily="2" charset="2"/>
              <a:buChar char="Ø"/>
              <a:tabLst>
                <a:tab pos="0" algn="l"/>
              </a:tabLst>
            </a:pPr>
            <a:r>
              <a:rPr lang="en-US" altLang="en-US" sz="1400" spc="-1" dirty="0">
                <a:solidFill>
                  <a:srgbClr val="000000"/>
                </a:solidFill>
                <a:latin typeface="Aptos"/>
                <a:ea typeface="Calibri"/>
              </a:rPr>
              <a:t>Lack of mutual knowledge 
Few meeting spaces 
Historical structural dynamics</a:t>
            </a:r>
            <a:r>
              <a:rPr lang="fr-FR" altLang="en-US" sz="1400" spc="-1" dirty="0">
                <a:solidFill>
                  <a:srgbClr val="000000"/>
                </a:solidFill>
                <a:latin typeface="Aptos"/>
                <a:ea typeface="Calibri"/>
              </a:rPr>
              <a:t> </a:t>
            </a:r>
          </a:p>
          <a:p>
            <a:pPr marL="228600" marR="0" lvl="0" indent="-228600" algn="just" fontAlgn="base">
              <a:lnSpc>
                <a:spcPct val="115000"/>
              </a:lnSpc>
              <a:spcBef>
                <a:spcPct val="0"/>
              </a:spcBef>
              <a:spcAft>
                <a:spcPct val="0"/>
              </a:spcAft>
              <a:buClr>
                <a:srgbClr val="C00000"/>
              </a:buClr>
              <a:buSzTx/>
              <a:buFont typeface="Arial" panose="020B0604020202020204" pitchFamily="34" charset="0"/>
              <a:buChar char="•"/>
              <a:tabLst>
                <a:tab pos="0" algn="l"/>
              </a:tabLst>
            </a:pPr>
            <a:r>
              <a:rPr lang="en-US" altLang="en-US" sz="1600" b="1" spc="-1" dirty="0">
                <a:solidFill>
                  <a:srgbClr val="000000"/>
                </a:solidFill>
                <a:latin typeface="Aptos"/>
                <a:ea typeface="Calibri"/>
              </a:rPr>
              <a:t>High potential for rapprochement </a:t>
            </a:r>
            <a:r>
              <a:rPr lang="en-US" altLang="en-US" sz="1600" spc="-1" dirty="0">
                <a:solidFill>
                  <a:srgbClr val="000000"/>
                </a:solidFill>
                <a:latin typeface="Aptos"/>
                <a:ea typeface="Calibri"/>
              </a:rPr>
              <a:t>
</a:t>
            </a:r>
            <a:r>
              <a:rPr lang="en-US" altLang="en-US" sz="1600" b="1" spc="-1" dirty="0">
                <a:solidFill>
                  <a:srgbClr val="000000"/>
                </a:solidFill>
                <a:latin typeface="Aptos"/>
                <a:ea typeface="Calibri"/>
              </a:rPr>
              <a:t>Perceptions evolve </a:t>
            </a:r>
            <a:r>
              <a:rPr lang="en-US" altLang="en-US" sz="1600" spc="-1" dirty="0">
                <a:solidFill>
                  <a:srgbClr val="000000"/>
                </a:solidFill>
                <a:latin typeface="Aptos"/>
                <a:ea typeface="Calibri"/>
              </a:rPr>
              <a:t>with interactions 
Key to reconciliation:</a:t>
            </a:r>
            <a:r>
              <a:rPr lang="fr-FR" altLang="en-US" sz="1600" spc="-1" dirty="0">
                <a:solidFill>
                  <a:srgbClr val="000000"/>
                </a:solidFill>
                <a:latin typeface="Aptos"/>
                <a:ea typeface="Calibri"/>
              </a:rPr>
              <a:t> </a:t>
            </a:r>
          </a:p>
          <a:p>
            <a:pPr marL="742950" lvl="1" indent="-285750" algn="just" fontAlgn="base">
              <a:lnSpc>
                <a:spcPct val="115000"/>
              </a:lnSpc>
              <a:spcBef>
                <a:spcPct val="0"/>
              </a:spcBef>
              <a:spcAft>
                <a:spcPct val="0"/>
              </a:spcAft>
              <a:buClr>
                <a:srgbClr val="C00000"/>
              </a:buClr>
              <a:buFont typeface="Wingdings" panose="05000000000000000000" pitchFamily="2" charset="2"/>
              <a:buChar char="Ø"/>
              <a:tabLst>
                <a:tab pos="0" algn="l"/>
              </a:tabLst>
            </a:pPr>
            <a:r>
              <a:rPr lang="en-US" altLang="en-US" sz="1400" spc="-1" dirty="0">
                <a:solidFill>
                  <a:srgbClr val="000000"/>
                </a:solidFill>
                <a:latin typeface="Aptos"/>
                <a:ea typeface="Calibri"/>
              </a:rPr>
              <a:t>Dialogue 
Joint activities 
Acknowledging historical realities</a:t>
            </a:r>
            <a:r>
              <a:rPr lang="fr-FR" altLang="en-US" sz="1400" spc="-1" dirty="0">
                <a:solidFill>
                  <a:srgbClr val="000000"/>
                </a:solidFill>
                <a:latin typeface="Aptos"/>
                <a:ea typeface="Calibri"/>
              </a:rPr>
              <a:t> </a:t>
            </a:r>
          </a:p>
          <a:p>
            <a:pPr marL="228600" marR="0" lvl="0" indent="-228600" algn="just" fontAlgn="base">
              <a:lnSpc>
                <a:spcPct val="115000"/>
              </a:lnSpc>
              <a:spcBef>
                <a:spcPct val="0"/>
              </a:spcBef>
              <a:spcAft>
                <a:spcPct val="0"/>
              </a:spcAft>
              <a:buClr>
                <a:srgbClr val="C00000"/>
              </a:buClr>
              <a:buSzTx/>
              <a:buFont typeface="Arial" panose="020B0604020202020204" pitchFamily="34" charset="0"/>
              <a:buChar char="•"/>
              <a:tabLst>
                <a:tab pos="0" algn="l"/>
              </a:tabLst>
            </a:pPr>
            <a:r>
              <a:rPr lang="en-US" altLang="en-US" sz="1600" spc="-1" dirty="0">
                <a:solidFill>
                  <a:srgbClr val="000000"/>
                </a:solidFill>
                <a:latin typeface="Aptos"/>
                <a:ea typeface="Calibri"/>
              </a:rPr>
              <a:t>The main challenge: </a:t>
            </a:r>
            <a:r>
              <a:rPr lang="en-US" altLang="en-US" sz="1600" b="1" spc="-1" dirty="0">
                <a:solidFill>
                  <a:srgbClr val="000000"/>
                </a:solidFill>
                <a:latin typeface="Aptos"/>
                <a:ea typeface="Calibri"/>
              </a:rPr>
              <a:t>structuring interactions in the long term</a:t>
            </a:r>
            <a:r>
              <a:rPr lang="fr-FR" altLang="en-US" sz="1600" b="1" spc="-1" dirty="0">
                <a:solidFill>
                  <a:srgbClr val="000000"/>
                </a:solidFill>
                <a:latin typeface="Aptos"/>
                <a:ea typeface="Calibri"/>
              </a:rPr>
              <a:t> </a:t>
            </a:r>
          </a:p>
        </p:txBody>
      </p:sp>
      <p:sp>
        <p:nvSpPr>
          <p:cNvPr id="3" name="Rectangle 2">
            <a:extLst>
              <a:ext uri="{FF2B5EF4-FFF2-40B4-BE49-F238E27FC236}">
                <a16:creationId xmlns:a16="http://schemas.microsoft.com/office/drawing/2014/main" id="{13D89C35-B35A-A6A2-D096-AAEACC960D98}"/>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Text Box 2">
            <a:extLst>
              <a:ext uri="{FF2B5EF4-FFF2-40B4-BE49-F238E27FC236}">
                <a16:creationId xmlns:a16="http://schemas.microsoft.com/office/drawing/2014/main" id="{D97B6556-E371-23CD-5DE1-8234E3A23DEA}"/>
              </a:ext>
            </a:extLst>
          </p:cNvPr>
          <p:cNvSpPr txBox="1">
            <a:spLocks noChangeArrowheads="1"/>
          </p:cNvSpPr>
          <p:nvPr/>
        </p:nvSpPr>
        <p:spPr bwMode="auto">
          <a:xfrm>
            <a:off x="205740" y="5895473"/>
            <a:ext cx="8595360" cy="861060"/>
          </a:xfrm>
          <a:prstGeom prst="rect">
            <a:avLst/>
          </a:prstGeom>
          <a:solidFill>
            <a:schemeClr val="bg2"/>
          </a:solidFill>
          <a:ln w="9525">
            <a:solidFill>
              <a:srgbClr val="000000"/>
            </a:solidFill>
            <a:miter lim="800000"/>
            <a:headEnd/>
            <a:tailEnd/>
          </a:ln>
        </p:spPr>
        <p:txBody>
          <a:bodyPr rot="0" vert="horz" wrap="square" lIns="91440" tIns="45720" rIns="91440" bIns="45720" anchor="t" anchorCtr="0">
            <a:noAutofit/>
          </a:bodyPr>
          <a:lstStyle/>
          <a:p>
            <a:pPr marL="180340" indent="-228600" algn="ctr">
              <a:lnSpc>
                <a:spcPct val="115000"/>
              </a:lnSpc>
              <a:buNone/>
            </a:pPr>
            <a:r>
              <a:rPr lang="en-US" sz="1400" b="1" kern="100" dirty="0">
                <a:solidFill>
                  <a:srgbClr val="2BA894"/>
                </a:solidFill>
                <a:latin typeface="Aptos" panose="020B0004020202020204" pitchFamily="34" charset="0"/>
                <a:ea typeface="Aptos" panose="020B0004020202020204" pitchFamily="34" charset="0"/>
                <a:cs typeface="Arial" panose="020B0604020202020204" pitchFamily="34" charset="0"/>
              </a:rPr>
              <a:t>Quote 4 – The heart of the problem</a:t>
            </a:r>
          </a:p>
          <a:p>
            <a:pPr marL="180340" indent="-228600" algn="ctr">
              <a:lnSpc>
                <a:spcPct val="115000"/>
              </a:lnSpc>
              <a:buNone/>
            </a:pPr>
            <a:r>
              <a:rPr lang="en-US" sz="1400" i="1" kern="100" dirty="0">
                <a:latin typeface="Aptos" panose="020B0004020202020204" pitchFamily="34" charset="0"/>
                <a:ea typeface="Aptos" panose="020B0004020202020204" pitchFamily="34" charset="0"/>
                <a:cs typeface="Arial" panose="020B0604020202020204" pitchFamily="34" charset="0"/>
              </a:rPr>
              <a:t>"The main obstacle is not a conflict between the communities, but the fact that they have almost no opportunities to meet and really get to know each other."</a:t>
            </a:r>
            <a:r>
              <a:rPr lang="fr-FR" sz="1200" kern="100" dirty="0">
                <a:effectLst/>
                <a:latin typeface="Aptos" panose="020B0004020202020204" pitchFamily="34" charset="0"/>
                <a:ea typeface="Aptos" panose="020B0004020202020204" pitchFamily="34" charset="0"/>
                <a:cs typeface="Arial" panose="020B0604020202020204" pitchFamily="34"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100166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laceHolder 1"/>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a:tabLst>
                <a:tab pos="0" algn="l"/>
              </a:tabLst>
            </a:pPr>
            <a:r>
              <a:rPr lang="en-US" sz="2400" b="1" cap="all" spc="-38">
                <a:solidFill>
                  <a:srgbClr val="E73E1B"/>
                </a:solidFill>
                <a:latin typeface="Franklin Gothic Demi"/>
              </a:rPr>
              <a:t>2. CROSS-CUTTING ISSUES IDENTIFIED IN THE FOCUS GROUPS</a:t>
            </a:r>
            <a:endParaRPr lang="fr-FR" sz="2400" b="0" strike="noStrike" spc="-1" dirty="0">
              <a:solidFill>
                <a:srgbClr val="000000"/>
              </a:solidFill>
              <a:latin typeface="Arial"/>
            </a:endParaRPr>
          </a:p>
        </p:txBody>
      </p:sp>
      <p:sp>
        <p:nvSpPr>
          <p:cNvPr id="214" name="PlaceHolder 2"/>
          <p:cNvSpPr>
            <a:spLocks noGrp="1"/>
          </p:cNvSpPr>
          <p:nvPr>
            <p:ph/>
          </p:nvPr>
        </p:nvSpPr>
        <p:spPr>
          <a:xfrm>
            <a:off x="305076" y="1513350"/>
            <a:ext cx="4575534" cy="5020650"/>
          </a:xfrm>
          <a:prstGeom prst="rect">
            <a:avLst/>
          </a:prstGeom>
          <a:noFill/>
          <a:ln w="0">
            <a:noFill/>
          </a:ln>
        </p:spPr>
        <p:txBody>
          <a:bodyPr lIns="90000" tIns="45000" rIns="90000" bIns="45000" anchor="t">
            <a:normAutofit fontScale="25000" lnSpcReduction="20000"/>
          </a:bodyPr>
          <a:lstStyle/>
          <a:p>
            <a:pPr marL="0" indent="0">
              <a:lnSpc>
                <a:spcPct val="134000"/>
              </a:lnSpc>
              <a:spcBef>
                <a:spcPts val="0"/>
              </a:spcBef>
              <a:buNone/>
            </a:pPr>
            <a:r>
              <a:rPr lang="en-US" sz="5600" b="1" noProof="0">
                <a:latin typeface="Aptos" panose="020B0004020202020204" pitchFamily="34" charset="0"/>
              </a:rPr>
              <a:t>Relations between communities</a:t>
            </a:r>
            <a:endParaRPr lang="en-US" sz="5600" noProof="0">
              <a:latin typeface="Aptos" panose="020B0004020202020204" pitchFamily="34" charset="0"/>
            </a:endParaRPr>
          </a:p>
          <a:p>
            <a:pPr fontAlgn="base">
              <a:lnSpc>
                <a:spcPct val="135000"/>
              </a:lnSpc>
              <a:spcBef>
                <a:spcPct val="0"/>
              </a:spcBef>
              <a:spcAft>
                <a:spcPct val="0"/>
              </a:spcAft>
              <a:buClr>
                <a:srgbClr val="C00000"/>
              </a:buClr>
              <a:tabLst>
                <a:tab pos="0" algn="l"/>
              </a:tabLst>
            </a:pPr>
            <a:r>
              <a:rPr lang="en-US" sz="5600" spc="-1" noProof="0" dirty="0">
                <a:solidFill>
                  <a:srgbClr val="000000"/>
                </a:solidFill>
                <a:latin typeface="Aptos"/>
                <a:ea typeface="Calibri"/>
              </a:rPr>
              <a:t>Existing but limited, one-off and indirect relationships 
Mainly mediated by institutions 
Few structuring projects or lasting partnerships </a:t>
            </a:r>
          </a:p>
          <a:p>
            <a:pPr marL="0" indent="0">
              <a:lnSpc>
                <a:spcPct val="134000"/>
              </a:lnSpc>
              <a:spcBef>
                <a:spcPts val="0"/>
              </a:spcBef>
              <a:buNone/>
            </a:pPr>
            <a:r>
              <a:rPr lang="en-US" sz="5600" b="1" noProof="0" dirty="0">
                <a:latin typeface="Aptos" panose="020B0004020202020204" pitchFamily="34" charset="0"/>
              </a:rPr>
              <a:t> </a:t>
            </a:r>
          </a:p>
          <a:p>
            <a:pPr marL="0" indent="0">
              <a:lnSpc>
                <a:spcPct val="134000"/>
              </a:lnSpc>
              <a:spcBef>
                <a:spcPts val="0"/>
              </a:spcBef>
              <a:buNone/>
            </a:pPr>
            <a:r>
              <a:rPr lang="en-US" sz="5600" b="1" noProof="0" dirty="0">
                <a:latin typeface="Aptos" panose="020B0004020202020204" pitchFamily="34" charset="0"/>
              </a:rPr>
              <a:t>Interaction spaces</a:t>
            </a:r>
            <a:endParaRPr lang="en-US" sz="5600" noProof="0" dirty="0">
              <a:latin typeface="Aptos" panose="020B0004020202020204" pitchFamily="34" charset="0"/>
            </a:endParaRPr>
          </a:p>
          <a:p>
            <a:pPr fontAlgn="base">
              <a:lnSpc>
                <a:spcPct val="135000"/>
              </a:lnSpc>
              <a:spcBef>
                <a:spcPct val="0"/>
              </a:spcBef>
              <a:spcAft>
                <a:spcPct val="0"/>
              </a:spcAft>
              <a:buClr>
                <a:srgbClr val="C00000"/>
              </a:buClr>
              <a:tabLst>
                <a:tab pos="0" algn="l"/>
              </a:tabLst>
            </a:pPr>
            <a:r>
              <a:rPr lang="en-US" sz="5600" spc="-1" noProof="0" dirty="0">
                <a:solidFill>
                  <a:srgbClr val="000000"/>
                </a:solidFill>
                <a:latin typeface="Aptos"/>
                <a:ea typeface="Calibri"/>
              </a:rPr>
              <a:t>Francophone schools 
Cultural and community events 
Reconciliation initiatives</a:t>
            </a:r>
          </a:p>
          <a:p>
            <a:pPr marL="0" indent="0" fontAlgn="base">
              <a:lnSpc>
                <a:spcPct val="135000"/>
              </a:lnSpc>
              <a:spcBef>
                <a:spcPct val="0"/>
              </a:spcBef>
              <a:spcAft>
                <a:spcPct val="0"/>
              </a:spcAft>
              <a:buClr>
                <a:srgbClr val="C00000"/>
              </a:buClr>
              <a:buNone/>
              <a:tabLst>
                <a:tab pos="0" algn="l"/>
              </a:tabLst>
            </a:pPr>
            <a:br>
              <a:rPr lang="en-US" sz="5600" noProof="0" dirty="0">
                <a:latin typeface="Aptos" panose="020B0004020202020204" pitchFamily="34" charset="0"/>
              </a:rPr>
            </a:br>
            <a:r>
              <a:rPr lang="en-US" sz="5600" noProof="0" dirty="0">
                <a:latin typeface="Aptos" panose="020B0004020202020204" pitchFamily="34" charset="0"/>
              </a:rPr>
              <a:t>➡️ Interactions mainly social/cultural, few economic or professional </a:t>
            </a:r>
          </a:p>
          <a:p>
            <a:pPr marL="0" indent="0">
              <a:lnSpc>
                <a:spcPct val="134000"/>
              </a:lnSpc>
              <a:spcBef>
                <a:spcPts val="0"/>
              </a:spcBef>
              <a:buNone/>
            </a:pPr>
            <a:endParaRPr lang="en-US" sz="5600" b="1" noProof="0" dirty="0">
              <a:latin typeface="Aptos" panose="020B0004020202020204" pitchFamily="34" charset="0"/>
            </a:endParaRPr>
          </a:p>
          <a:p>
            <a:pPr marL="0" indent="0">
              <a:lnSpc>
                <a:spcPct val="134000"/>
              </a:lnSpc>
              <a:spcBef>
                <a:spcPts val="0"/>
              </a:spcBef>
              <a:buNone/>
            </a:pPr>
            <a:r>
              <a:rPr lang="en-US" sz="5600" b="1" noProof="0" dirty="0">
                <a:latin typeface="Aptos" panose="020B0004020202020204" pitchFamily="34" charset="0"/>
              </a:rPr>
              <a:t>Major obstacles</a:t>
            </a:r>
            <a:endParaRPr lang="en-US" sz="5600" noProof="0" dirty="0">
              <a:latin typeface="Aptos" panose="020B0004020202020204" pitchFamily="34" charset="0"/>
            </a:endParaRPr>
          </a:p>
          <a:p>
            <a:pPr fontAlgn="base">
              <a:lnSpc>
                <a:spcPct val="135000"/>
              </a:lnSpc>
              <a:spcBef>
                <a:spcPct val="0"/>
              </a:spcBef>
              <a:spcAft>
                <a:spcPct val="0"/>
              </a:spcAft>
              <a:buClr>
                <a:srgbClr val="C00000"/>
              </a:buClr>
              <a:tabLst>
                <a:tab pos="0" algn="l"/>
              </a:tabLst>
            </a:pPr>
            <a:r>
              <a:rPr lang="en-US" sz="5600" spc="-1" noProof="0" dirty="0">
                <a:solidFill>
                  <a:srgbClr val="000000"/>
                </a:solidFill>
                <a:latin typeface="Aptos"/>
                <a:ea typeface="Calibri"/>
              </a:rPr>
              <a:t>Mutual ignorance (history, realities, cultures) 
Cultural differences (e.g., spiritual dimension, role of elders) 
Risk of stereotypes and social distancing</a:t>
            </a:r>
            <a:endParaRPr lang="en-US" sz="1000" b="1" kern="0" noProof="0" dirty="0">
              <a:solidFill>
                <a:srgbClr val="2BA894"/>
              </a:solidFill>
              <a:latin typeface="Aptos" panose="020B0004020202020204" pitchFamily="34" charset="0"/>
            </a:endParaRPr>
          </a:p>
        </p:txBody>
      </p:sp>
      <p:sp>
        <p:nvSpPr>
          <p:cNvPr id="215" name="PlaceHolder 3"/>
          <p:cNvSpPr>
            <a:spLocks noGrp="1"/>
          </p:cNvSpPr>
          <p:nvPr>
            <p:ph type="sldNum" idx="6"/>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6595599C-3CB0-4288-9C90-FC2F13767518}" type="slidenum">
              <a:rPr lang="en-CA" sz="900" b="0" strike="noStrike" spc="-1">
                <a:solidFill>
                  <a:srgbClr val="FFFFFF"/>
                </a:solidFill>
                <a:latin typeface="Arial"/>
                <a:ea typeface="DejaVu Sans"/>
              </a:rPr>
              <a:t>9</a:t>
            </a:fld>
            <a:endParaRPr lang="fr-FR" sz="900" b="0" strike="noStrike" spc="-1">
              <a:solidFill>
                <a:srgbClr val="000000"/>
              </a:solidFill>
              <a:latin typeface="Times New Roman"/>
            </a:endParaRPr>
          </a:p>
        </p:txBody>
      </p:sp>
      <p:sp>
        <p:nvSpPr>
          <p:cNvPr id="3" name="TextBox 2">
            <a:extLst>
              <a:ext uri="{FF2B5EF4-FFF2-40B4-BE49-F238E27FC236}">
                <a16:creationId xmlns:a16="http://schemas.microsoft.com/office/drawing/2014/main" id="{B172CAE6-335E-FD85-A5DA-E7D3DDF06D02}"/>
              </a:ext>
            </a:extLst>
          </p:cNvPr>
          <p:cNvSpPr txBox="1"/>
          <p:nvPr/>
        </p:nvSpPr>
        <p:spPr>
          <a:xfrm>
            <a:off x="5326380" y="1864340"/>
            <a:ext cx="3360420" cy="3419526"/>
          </a:xfrm>
          <a:prstGeom prst="rect">
            <a:avLst/>
          </a:prstGeom>
          <a:noFill/>
          <a:ln w="38100">
            <a:solidFill>
              <a:srgbClr val="2BA894"/>
            </a:solidFill>
          </a:ln>
        </p:spPr>
        <p:txBody>
          <a:bodyPr wrap="square">
            <a:spAutoFit/>
          </a:bodyPr>
          <a:lstStyle/>
          <a:p>
            <a:r>
              <a:rPr lang="en-US" sz="1400" b="1" noProof="0" dirty="0">
                <a:latin typeface="Aptos" panose="020B0004020202020204" pitchFamily="34" charset="0"/>
              </a:rPr>
              <a:t>Key role of intermediaries</a:t>
            </a:r>
            <a:endParaRPr lang="en-US" sz="1400" noProof="0" dirty="0">
              <a:latin typeface="Aptos" panose="020B0004020202020204" pitchFamily="34" charset="0"/>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en-US" sz="1400" spc="-1" noProof="0" dirty="0">
                <a:solidFill>
                  <a:srgbClr val="000000"/>
                </a:solidFill>
                <a:latin typeface="Aptos"/>
                <a:ea typeface="Calibri"/>
              </a:rPr>
              <a:t>Francophone organizations 
Educational Institutions 
Cultural organizations</a:t>
            </a:r>
          </a:p>
          <a:p>
            <a:pPr fontAlgn="base">
              <a:lnSpc>
                <a:spcPct val="115000"/>
              </a:lnSpc>
              <a:spcBef>
                <a:spcPct val="0"/>
              </a:spcBef>
              <a:spcAft>
                <a:spcPct val="0"/>
              </a:spcAft>
              <a:buClr>
                <a:srgbClr val="C00000"/>
              </a:buClr>
              <a:tabLst>
                <a:tab pos="0" algn="l"/>
              </a:tabLst>
            </a:pPr>
            <a:br>
              <a:rPr lang="en-US" sz="1400" noProof="0" dirty="0">
                <a:latin typeface="Aptos" panose="020B0004020202020204" pitchFamily="34" charset="0"/>
              </a:rPr>
            </a:br>
            <a:r>
              <a:rPr lang="en-US" sz="1400" noProof="0" dirty="0">
                <a:latin typeface="Aptos" panose="020B0004020202020204" pitchFamily="34" charset="0"/>
              </a:rPr>
              <a:t>➡️ Essentials to facilitate contacts </a:t>
            </a:r>
          </a:p>
          <a:p>
            <a:endParaRPr lang="en-US" sz="1400" b="1" noProof="0" dirty="0">
              <a:latin typeface="Aptos" panose="020B0004020202020204" pitchFamily="34" charset="0"/>
            </a:endParaRPr>
          </a:p>
          <a:p>
            <a:endParaRPr lang="en-US" sz="1400" b="1" noProof="0" dirty="0">
              <a:latin typeface="Aptos" panose="020B0004020202020204" pitchFamily="34" charset="0"/>
            </a:endParaRPr>
          </a:p>
          <a:p>
            <a:r>
              <a:rPr lang="en-US" sz="1400" b="1" noProof="0" dirty="0">
                <a:latin typeface="Aptos" panose="020B0004020202020204" pitchFamily="34" charset="0"/>
              </a:rPr>
              <a:t>Courses of action</a:t>
            </a:r>
            <a:endParaRPr lang="en-US" sz="1400" noProof="0" dirty="0">
              <a:latin typeface="Aptos" panose="020B0004020202020204" pitchFamily="34" charset="0"/>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en-US" sz="1400" spc="-1" noProof="0" dirty="0">
                <a:solidFill>
                  <a:srgbClr val="000000"/>
                </a:solidFill>
                <a:latin typeface="Aptos"/>
                <a:ea typeface="Calibri"/>
              </a:rPr>
              <a:t>Awareness and intercultural sharing 
Considering cultural differences 
Youth and Parent Engagement 
Development of activities to build trust</a:t>
            </a:r>
          </a:p>
        </p:txBody>
      </p:sp>
      <p:sp>
        <p:nvSpPr>
          <p:cNvPr id="5" name="TextBox 4">
            <a:extLst>
              <a:ext uri="{FF2B5EF4-FFF2-40B4-BE49-F238E27FC236}">
                <a16:creationId xmlns:a16="http://schemas.microsoft.com/office/drawing/2014/main" id="{DC3D140F-CA24-D0AC-86EA-5F677BE6F03F}"/>
              </a:ext>
            </a:extLst>
          </p:cNvPr>
          <p:cNvSpPr txBox="1"/>
          <p:nvPr/>
        </p:nvSpPr>
        <p:spPr>
          <a:xfrm>
            <a:off x="496934" y="1171164"/>
            <a:ext cx="7686945" cy="369332"/>
          </a:xfrm>
          <a:prstGeom prst="rect">
            <a:avLst/>
          </a:prstGeom>
          <a:noFill/>
        </p:spPr>
        <p:txBody>
          <a:bodyPr wrap="square">
            <a:spAutoFit/>
          </a:bodyPr>
          <a:lstStyle/>
          <a:p>
            <a:r>
              <a:rPr lang="en-US" b="1" kern="0">
                <a:solidFill>
                  <a:srgbClr val="2BA894"/>
                </a:solidFill>
                <a:latin typeface="Aptos" panose="020B0004020202020204" pitchFamily="34" charset="0"/>
              </a:rPr>
              <a:t>Analysis of Key Findings from the Regina Focus Group</a:t>
            </a:r>
            <a:endParaRPr lang="fr-FR" sz="1800" b="1" kern="0" dirty="0">
              <a:solidFill>
                <a:srgbClr val="2BA894"/>
              </a:solidFill>
              <a:latin typeface="Aptos" panose="020B00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726EC-9994-A085-A9C0-4A6220358A78}"/>
            </a:ext>
          </a:extLst>
        </p:cNvPr>
        <p:cNvGrpSpPr/>
        <p:nvPr/>
      </p:nvGrpSpPr>
      <p:grpSpPr>
        <a:xfrm>
          <a:off x="0" y="0"/>
          <a:ext cx="0" cy="0"/>
          <a:chOff x="0" y="0"/>
          <a:chExt cx="0" cy="0"/>
        </a:xfrm>
      </p:grpSpPr>
      <p:sp>
        <p:nvSpPr>
          <p:cNvPr id="213" name="PlaceHolder 1">
            <a:extLst>
              <a:ext uri="{FF2B5EF4-FFF2-40B4-BE49-F238E27FC236}">
                <a16:creationId xmlns:a16="http://schemas.microsoft.com/office/drawing/2014/main" id="{8A7DDB60-4148-F6BD-78E5-B4A1F5BC36FB}"/>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a:tabLst>
                <a:tab pos="0" algn="l"/>
              </a:tabLst>
            </a:pPr>
            <a:r>
              <a:rPr lang="en-US" sz="2400" b="1" cap="all" spc="-38">
                <a:solidFill>
                  <a:srgbClr val="E73E1B"/>
                </a:solidFill>
                <a:latin typeface="Franklin Gothic Demi"/>
              </a:rPr>
              <a:t>2. CROSS-CUTTING ISSUES IDENTIFIED IN THE FOCUS GROUPS</a:t>
            </a:r>
            <a:endParaRPr lang="fr-FR" sz="2400" b="0" strike="noStrike" spc="-1" dirty="0">
              <a:solidFill>
                <a:srgbClr val="000000"/>
              </a:solidFill>
              <a:latin typeface="Arial"/>
            </a:endParaRPr>
          </a:p>
        </p:txBody>
      </p:sp>
      <p:sp>
        <p:nvSpPr>
          <p:cNvPr id="214" name="PlaceHolder 2">
            <a:extLst>
              <a:ext uri="{FF2B5EF4-FFF2-40B4-BE49-F238E27FC236}">
                <a16:creationId xmlns:a16="http://schemas.microsoft.com/office/drawing/2014/main" id="{B93CF9D5-DF10-30C6-7164-EF6B2C016F65}"/>
              </a:ext>
            </a:extLst>
          </p:cNvPr>
          <p:cNvSpPr>
            <a:spLocks noGrp="1"/>
          </p:cNvSpPr>
          <p:nvPr>
            <p:ph/>
          </p:nvPr>
        </p:nvSpPr>
        <p:spPr>
          <a:xfrm>
            <a:off x="350796" y="1699830"/>
            <a:ext cx="4484094" cy="5020650"/>
          </a:xfrm>
          <a:prstGeom prst="rect">
            <a:avLst/>
          </a:prstGeom>
          <a:noFill/>
          <a:ln w="0">
            <a:noFill/>
          </a:ln>
        </p:spPr>
        <p:txBody>
          <a:bodyPr lIns="90000" tIns="45000" rIns="90000" bIns="45000" anchor="t">
            <a:normAutofit/>
          </a:bodyPr>
          <a:lstStyle/>
          <a:p>
            <a:pPr marL="0" indent="0">
              <a:lnSpc>
                <a:spcPct val="100000"/>
              </a:lnSpc>
              <a:spcBef>
                <a:spcPts val="0"/>
              </a:spcBef>
              <a:buNone/>
            </a:pPr>
            <a:r>
              <a:rPr lang="en-US" sz="1400" b="1" noProof="0" dirty="0">
                <a:latin typeface="Aptos" panose="020B0004020202020204" pitchFamily="34" charset="0"/>
              </a:rPr>
              <a:t>Lack of opportunities to meet </a:t>
            </a:r>
          </a:p>
          <a:p>
            <a:pPr fontAlgn="base">
              <a:lnSpc>
                <a:spcPct val="100000"/>
              </a:lnSpc>
              <a:spcBef>
                <a:spcPts val="0"/>
              </a:spcBef>
              <a:buClr>
                <a:srgbClr val="C00000"/>
              </a:buClr>
              <a:tabLst>
                <a:tab pos="0" algn="l"/>
              </a:tabLst>
            </a:pPr>
            <a:r>
              <a:rPr lang="en-US" sz="1400" spc="-1" noProof="0" dirty="0">
                <a:solidFill>
                  <a:srgbClr val="000000"/>
                </a:solidFill>
                <a:latin typeface="Aptos"/>
                <a:ea typeface="Calibri"/>
              </a:rPr>
              <a:t>Rare and one-off interactions 
Lack of structured spaces for dialogue and collaboration </a:t>
            </a:r>
          </a:p>
          <a:p>
            <a:pPr marL="0" indent="0">
              <a:lnSpc>
                <a:spcPct val="100000"/>
              </a:lnSpc>
              <a:spcBef>
                <a:spcPts val="0"/>
              </a:spcBef>
              <a:buNone/>
            </a:pPr>
            <a:r>
              <a:rPr lang="en-US" sz="1400" b="1" noProof="0" dirty="0">
                <a:latin typeface="Aptos" panose="020B0004020202020204" pitchFamily="34" charset="0"/>
              </a:rPr>
              <a:t> </a:t>
            </a:r>
          </a:p>
          <a:p>
            <a:pPr marL="0" indent="0">
              <a:lnSpc>
                <a:spcPct val="100000"/>
              </a:lnSpc>
              <a:spcBef>
                <a:spcPts val="0"/>
              </a:spcBef>
              <a:buNone/>
            </a:pPr>
            <a:r>
              <a:rPr lang="en-US" sz="1400" b="1" noProof="0" dirty="0">
                <a:latin typeface="Aptos" panose="020B0004020202020204" pitchFamily="34" charset="0"/>
              </a:rPr>
              <a:t>Information deficit </a:t>
            </a:r>
          </a:p>
          <a:p>
            <a:pPr fontAlgn="base">
              <a:lnSpc>
                <a:spcPct val="100000"/>
              </a:lnSpc>
              <a:spcBef>
                <a:spcPts val="0"/>
              </a:spcBef>
              <a:buClr>
                <a:srgbClr val="C00000"/>
              </a:buClr>
              <a:tabLst>
                <a:tab pos="0" algn="l"/>
              </a:tabLst>
            </a:pPr>
            <a:r>
              <a:rPr lang="en-US" sz="1400" spc="-1" noProof="0" dirty="0">
                <a:solidFill>
                  <a:srgbClr val="000000"/>
                </a:solidFill>
                <a:latin typeface="Aptos"/>
                <a:ea typeface="Calibri"/>
              </a:rPr>
              <a:t>Information focused on: </a:t>
            </a:r>
          </a:p>
          <a:p>
            <a:pPr lvl="1" fontAlgn="base">
              <a:lnSpc>
                <a:spcPct val="100000"/>
              </a:lnSpc>
              <a:spcBef>
                <a:spcPts val="0"/>
              </a:spcBef>
              <a:buClr>
                <a:srgbClr val="C00000"/>
              </a:buClr>
              <a:buFont typeface="Wingdings" panose="05000000000000000000" pitchFamily="2" charset="2"/>
              <a:buChar char="Ø"/>
              <a:tabLst>
                <a:tab pos="0" algn="l"/>
              </a:tabLst>
            </a:pPr>
            <a:r>
              <a:rPr lang="en-US" sz="1400" spc="-1" noProof="0" dirty="0">
                <a:solidFill>
                  <a:srgbClr val="000000"/>
                </a:solidFill>
                <a:latin typeface="Aptos"/>
                <a:ea typeface="Calibri"/>
              </a:rPr>
              <a:t>Francophone community 
Language integration </a:t>
            </a:r>
          </a:p>
          <a:p>
            <a:pPr fontAlgn="base">
              <a:lnSpc>
                <a:spcPct val="100000"/>
              </a:lnSpc>
              <a:spcBef>
                <a:spcPts val="0"/>
              </a:spcBef>
              <a:buClr>
                <a:srgbClr val="C00000"/>
              </a:buClr>
              <a:tabLst>
                <a:tab pos="0" algn="l"/>
              </a:tabLst>
            </a:pPr>
            <a:r>
              <a:rPr lang="en-US" sz="1400" spc="-1" noProof="0" dirty="0">
                <a:solidFill>
                  <a:srgbClr val="000000"/>
                </a:solidFill>
                <a:latin typeface="Aptos"/>
                <a:ea typeface="Calibri"/>
              </a:rPr>
              <a:t>Little content on Indigenous peoples</a:t>
            </a:r>
          </a:p>
          <a:p>
            <a:pPr marL="0" indent="0" fontAlgn="base">
              <a:lnSpc>
                <a:spcPct val="100000"/>
              </a:lnSpc>
              <a:spcBef>
                <a:spcPts val="0"/>
              </a:spcBef>
              <a:buClr>
                <a:srgbClr val="C00000"/>
              </a:buClr>
              <a:buNone/>
              <a:tabLst>
                <a:tab pos="0" algn="l"/>
              </a:tabLst>
            </a:pPr>
            <a:br>
              <a:rPr lang="en-US" sz="1400" spc="-1" noProof="0" dirty="0">
                <a:solidFill>
                  <a:srgbClr val="000000"/>
                </a:solidFill>
                <a:latin typeface="Aptos"/>
                <a:ea typeface="Calibri"/>
              </a:rPr>
            </a:br>
            <a:r>
              <a:rPr lang="en-US" sz="1400" noProof="0" dirty="0">
                <a:latin typeface="Aptos" panose="020B0004020202020204" pitchFamily="34" charset="0"/>
              </a:rPr>
              <a:t>➡️ Risk of misperceptions </a:t>
            </a:r>
          </a:p>
          <a:p>
            <a:pPr marL="0" indent="0">
              <a:lnSpc>
                <a:spcPct val="100000"/>
              </a:lnSpc>
              <a:spcBef>
                <a:spcPts val="0"/>
              </a:spcBef>
              <a:buNone/>
            </a:pPr>
            <a:endParaRPr lang="en-US" sz="1400" b="1" noProof="0" dirty="0">
              <a:latin typeface="Aptos" panose="020B0004020202020204" pitchFamily="34" charset="0"/>
            </a:endParaRPr>
          </a:p>
          <a:p>
            <a:pPr marL="0" indent="0">
              <a:lnSpc>
                <a:spcPct val="100000"/>
              </a:lnSpc>
              <a:spcBef>
                <a:spcPts val="0"/>
              </a:spcBef>
              <a:buNone/>
            </a:pPr>
            <a:r>
              <a:rPr lang="en-US" sz="1400" b="1" noProof="0" dirty="0">
                <a:latin typeface="Aptos" panose="020B0004020202020204" pitchFamily="34" charset="0"/>
              </a:rPr>
              <a:t>Influence of stereotypes </a:t>
            </a:r>
          </a:p>
          <a:p>
            <a:pPr>
              <a:lnSpc>
                <a:spcPct val="100000"/>
              </a:lnSpc>
              <a:spcBef>
                <a:spcPts val="0"/>
              </a:spcBef>
              <a:buClr>
                <a:srgbClr val="C00000"/>
              </a:buClr>
            </a:pPr>
            <a:r>
              <a:rPr lang="en-US" sz="1400" spc="-1" noProof="0" dirty="0">
                <a:solidFill>
                  <a:srgbClr val="000000"/>
                </a:solidFill>
                <a:latin typeface="Aptos"/>
                <a:ea typeface="Calibri"/>
              </a:rPr>
              <a:t>Informal deterrent messages (e.g. neighborhoods)</a:t>
            </a:r>
          </a:p>
          <a:p>
            <a:pPr marL="0" indent="0">
              <a:lnSpc>
                <a:spcPct val="100000"/>
              </a:lnSpc>
              <a:spcBef>
                <a:spcPts val="0"/>
              </a:spcBef>
              <a:buClr>
                <a:srgbClr val="C00000"/>
              </a:buClr>
              <a:buNone/>
            </a:pPr>
            <a:br>
              <a:rPr lang="en-US" sz="1400" spc="-1" noProof="0" dirty="0">
                <a:solidFill>
                  <a:srgbClr val="000000"/>
                </a:solidFill>
                <a:latin typeface="Aptos"/>
                <a:ea typeface="Calibri"/>
              </a:rPr>
            </a:br>
            <a:r>
              <a:rPr lang="en-US" sz="1400" noProof="0" dirty="0">
                <a:latin typeface="Aptos" panose="020B0004020202020204" pitchFamily="34" charset="0"/>
              </a:rPr>
              <a:t>➡️ Create social distance, bias and hinder interactions </a:t>
            </a:r>
          </a:p>
          <a:p>
            <a:pPr marL="0" indent="0">
              <a:lnSpc>
                <a:spcPct val="100000"/>
              </a:lnSpc>
              <a:spcBef>
                <a:spcPts val="0"/>
              </a:spcBef>
              <a:buNone/>
            </a:pPr>
            <a:endParaRPr lang="en-US" sz="1400" b="1" kern="0" noProof="0" dirty="0">
              <a:solidFill>
                <a:srgbClr val="2BA894"/>
              </a:solidFill>
              <a:latin typeface="Aptos" panose="020B0004020202020204" pitchFamily="34" charset="0"/>
            </a:endParaRPr>
          </a:p>
        </p:txBody>
      </p:sp>
      <p:sp>
        <p:nvSpPr>
          <p:cNvPr id="215" name="PlaceHolder 3">
            <a:extLst>
              <a:ext uri="{FF2B5EF4-FFF2-40B4-BE49-F238E27FC236}">
                <a16:creationId xmlns:a16="http://schemas.microsoft.com/office/drawing/2014/main" id="{4BD9542D-298B-3244-631C-14650A7745C6}"/>
              </a:ext>
            </a:extLst>
          </p:cNvPr>
          <p:cNvSpPr>
            <a:spLocks noGrp="1"/>
          </p:cNvSpPr>
          <p:nvPr>
            <p:ph type="sldNum" idx="6"/>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6595599C-3CB0-4288-9C90-FC2F13767518}" type="slidenum">
              <a:rPr lang="en-CA" sz="900" b="0" strike="noStrike" spc="-1">
                <a:solidFill>
                  <a:srgbClr val="FFFFFF"/>
                </a:solidFill>
                <a:latin typeface="Arial"/>
                <a:ea typeface="DejaVu Sans"/>
              </a:rPr>
              <a:t>10</a:t>
            </a:fld>
            <a:endParaRPr lang="fr-FR" sz="900" b="0" strike="noStrike" spc="-1">
              <a:solidFill>
                <a:srgbClr val="000000"/>
              </a:solidFill>
              <a:latin typeface="Times New Roman"/>
            </a:endParaRPr>
          </a:p>
        </p:txBody>
      </p:sp>
      <p:sp>
        <p:nvSpPr>
          <p:cNvPr id="3" name="TextBox 2">
            <a:extLst>
              <a:ext uri="{FF2B5EF4-FFF2-40B4-BE49-F238E27FC236}">
                <a16:creationId xmlns:a16="http://schemas.microsoft.com/office/drawing/2014/main" id="{45BAD1F5-104F-F27A-C524-97499781C39B}"/>
              </a:ext>
            </a:extLst>
          </p:cNvPr>
          <p:cNvSpPr txBox="1"/>
          <p:nvPr/>
        </p:nvSpPr>
        <p:spPr>
          <a:xfrm>
            <a:off x="5297805" y="1699830"/>
            <a:ext cx="3577590" cy="3970318"/>
          </a:xfrm>
          <a:prstGeom prst="rect">
            <a:avLst/>
          </a:prstGeom>
          <a:noFill/>
          <a:ln w="38100">
            <a:solidFill>
              <a:srgbClr val="2BA894"/>
            </a:solidFill>
          </a:ln>
        </p:spPr>
        <p:txBody>
          <a:bodyPr wrap="square">
            <a:spAutoFit/>
          </a:bodyPr>
          <a:lstStyle/>
          <a:p>
            <a:r>
              <a:rPr lang="en-US" sz="1400" b="1" noProof="0">
                <a:latin typeface="Aptos" panose="020B0004020202020204" pitchFamily="34" charset="0"/>
              </a:rPr>
              <a:t>Culture as a key lever</a:t>
            </a:r>
            <a:endParaRPr lang="en-US" sz="1400" noProof="0">
              <a:latin typeface="Aptos" panose="020B0004020202020204" pitchFamily="34" charset="0"/>
            </a:endParaRPr>
          </a:p>
          <a:p>
            <a:pPr marL="228600" indent="-228600" fontAlgn="base">
              <a:buClr>
                <a:srgbClr val="C00000"/>
              </a:buClr>
              <a:buFont typeface="Arial" panose="020B0604020202020204" pitchFamily="34" charset="0"/>
              <a:buChar char="•"/>
              <a:tabLst>
                <a:tab pos="0" algn="l"/>
              </a:tabLst>
            </a:pPr>
            <a:r>
              <a:rPr lang="en-US" sz="1400" spc="-1" noProof="0" dirty="0">
                <a:solidFill>
                  <a:srgbClr val="000000"/>
                </a:solidFill>
                <a:latin typeface="Aptos"/>
                <a:ea typeface="Calibri"/>
              </a:rPr>
              <a:t>Joint cultural events 
Valuing traditions 
Identification of commonalities</a:t>
            </a:r>
          </a:p>
          <a:p>
            <a:pPr fontAlgn="base">
              <a:buClr>
                <a:srgbClr val="C00000"/>
              </a:buClr>
              <a:tabLst>
                <a:tab pos="0" algn="l"/>
              </a:tabLst>
            </a:pPr>
            <a:br>
              <a:rPr lang="en-US" sz="1400" noProof="0" dirty="0">
                <a:latin typeface="Aptos" panose="020B0004020202020204" pitchFamily="34" charset="0"/>
              </a:rPr>
            </a:br>
            <a:r>
              <a:rPr lang="en-US" sz="1400" noProof="0" dirty="0">
                <a:latin typeface="Aptos" panose="020B0004020202020204" pitchFamily="34" charset="0"/>
              </a:rPr>
              <a:t>➡️ Building trust gradually </a:t>
            </a:r>
          </a:p>
          <a:p>
            <a:endParaRPr lang="en-US" sz="1400" b="1" noProof="0" dirty="0">
              <a:latin typeface="Aptos" panose="020B0004020202020204" pitchFamily="34" charset="0"/>
            </a:endParaRPr>
          </a:p>
          <a:p>
            <a:r>
              <a:rPr lang="en-US" sz="1400" b="1" noProof="0" dirty="0">
                <a:latin typeface="Aptos" panose="020B0004020202020204" pitchFamily="34" charset="0"/>
              </a:rPr>
              <a:t>Priority groups</a:t>
            </a:r>
            <a:endParaRPr lang="en-US" sz="1400" noProof="0" dirty="0">
              <a:latin typeface="Aptos" panose="020B0004020202020204" pitchFamily="34" charset="0"/>
            </a:endParaRPr>
          </a:p>
          <a:p>
            <a:pPr marL="228600" indent="-228600" fontAlgn="base">
              <a:buClr>
                <a:srgbClr val="C00000"/>
              </a:buClr>
              <a:buFont typeface="Arial" panose="020B0604020202020204" pitchFamily="34" charset="0"/>
              <a:buChar char="•"/>
              <a:tabLst>
                <a:tab pos="0" algn="l"/>
              </a:tabLst>
            </a:pPr>
            <a:r>
              <a:rPr lang="en-US" sz="1400" spc="-1" noProof="0" dirty="0">
                <a:solidFill>
                  <a:srgbClr val="000000"/>
                </a:solidFill>
                <a:latin typeface="Aptos"/>
                <a:ea typeface="Calibri"/>
              </a:rPr>
              <a:t>Young people (more open to interaction) 
Importance of Involving Parents</a:t>
            </a:r>
            <a:r>
              <a:rPr lang="en-US" sz="1400" noProof="0" dirty="0">
                <a:latin typeface="Aptos" panose="020B0004020202020204" pitchFamily="34" charset="0"/>
              </a:rPr>
              <a:t> </a:t>
            </a:r>
          </a:p>
          <a:p>
            <a:endParaRPr lang="en-US" sz="1400" noProof="0" dirty="0">
              <a:latin typeface="Aptos" panose="020B0004020202020204" pitchFamily="34" charset="0"/>
            </a:endParaRPr>
          </a:p>
          <a:p>
            <a:r>
              <a:rPr lang="en-US" sz="1400" b="1" noProof="0" dirty="0">
                <a:latin typeface="Aptos" panose="020B0004020202020204" pitchFamily="34" charset="0"/>
              </a:rPr>
              <a:t>Courses of action</a:t>
            </a:r>
            <a:endParaRPr lang="en-US" sz="1400" noProof="0" dirty="0">
              <a:latin typeface="Aptos" panose="020B0004020202020204" pitchFamily="34" charset="0"/>
            </a:endParaRPr>
          </a:p>
          <a:p>
            <a:pPr marL="228600" indent="-228600" fontAlgn="base">
              <a:buClr>
                <a:srgbClr val="C00000"/>
              </a:buClr>
              <a:buFont typeface="Arial" panose="020B0604020202020204" pitchFamily="34" charset="0"/>
              <a:buChar char="•"/>
              <a:tabLst>
                <a:tab pos="0" algn="l"/>
              </a:tabLst>
            </a:pPr>
            <a:r>
              <a:rPr lang="en-US" sz="1400" spc="-1" noProof="0" dirty="0">
                <a:solidFill>
                  <a:srgbClr val="000000"/>
                </a:solidFill>
                <a:latin typeface="Aptos"/>
                <a:ea typeface="Calibri"/>
              </a:rPr>
              <a:t>Structured intercultural activities (e.g. cross-stays) 
Raising awareness among families in advance 
Mobilizing public funding 
Solid logistical support</a:t>
            </a:r>
            <a:endParaRPr lang="en-US" sz="1400" noProof="0" dirty="0">
              <a:latin typeface="Aptos" panose="020B0004020202020204" pitchFamily="34" charset="0"/>
            </a:endParaRPr>
          </a:p>
        </p:txBody>
      </p:sp>
      <p:sp>
        <p:nvSpPr>
          <p:cNvPr id="5" name="TextBox 4">
            <a:extLst>
              <a:ext uri="{FF2B5EF4-FFF2-40B4-BE49-F238E27FC236}">
                <a16:creationId xmlns:a16="http://schemas.microsoft.com/office/drawing/2014/main" id="{C8C892C3-6FD1-DF94-DF43-82373093DA36}"/>
              </a:ext>
            </a:extLst>
          </p:cNvPr>
          <p:cNvSpPr txBox="1"/>
          <p:nvPr/>
        </p:nvSpPr>
        <p:spPr>
          <a:xfrm>
            <a:off x="496934" y="1171164"/>
            <a:ext cx="7686945" cy="369332"/>
          </a:xfrm>
          <a:prstGeom prst="rect">
            <a:avLst/>
          </a:prstGeom>
          <a:noFill/>
        </p:spPr>
        <p:txBody>
          <a:bodyPr wrap="square">
            <a:spAutoFit/>
          </a:bodyPr>
          <a:lstStyle/>
          <a:p>
            <a:r>
              <a:rPr lang="en-US" b="1" kern="0">
                <a:solidFill>
                  <a:srgbClr val="2BA894"/>
                </a:solidFill>
                <a:latin typeface="Aptos" panose="020B0004020202020204" pitchFamily="34" charset="0"/>
              </a:rPr>
              <a:t>Analysis of Key Findings from the Saskatoon Focus Group</a:t>
            </a:r>
            <a:endParaRPr lang="fr-FR" sz="1800" b="1" kern="0" dirty="0">
              <a:solidFill>
                <a:srgbClr val="2BA894"/>
              </a:solidFill>
              <a:latin typeface="Aptos" panose="020B0004020202020204" pitchFamily="34" charset="0"/>
            </a:endParaRPr>
          </a:p>
        </p:txBody>
      </p:sp>
    </p:spTree>
    <p:extLst>
      <p:ext uri="{BB962C8B-B14F-4D97-AF65-F5344CB8AC3E}">
        <p14:creationId xmlns:p14="http://schemas.microsoft.com/office/powerpoint/2010/main" val="2125165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D2DBF-B307-2B12-DA12-B6DDAD72F416}"/>
            </a:ext>
          </a:extLst>
        </p:cNvPr>
        <p:cNvGrpSpPr/>
        <p:nvPr/>
      </p:nvGrpSpPr>
      <p:grpSpPr>
        <a:xfrm>
          <a:off x="0" y="0"/>
          <a:ext cx="0" cy="0"/>
          <a:chOff x="0" y="0"/>
          <a:chExt cx="0" cy="0"/>
        </a:xfrm>
      </p:grpSpPr>
      <p:sp>
        <p:nvSpPr>
          <p:cNvPr id="213" name="PlaceHolder 1">
            <a:extLst>
              <a:ext uri="{FF2B5EF4-FFF2-40B4-BE49-F238E27FC236}">
                <a16:creationId xmlns:a16="http://schemas.microsoft.com/office/drawing/2014/main" id="{9485BDC1-8305-21C7-8932-4CF5078365F4}"/>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a:tabLst>
                <a:tab pos="0" algn="l"/>
              </a:tabLst>
            </a:pPr>
            <a:r>
              <a:rPr lang="en-US" sz="2400" b="1" cap="all" spc="-38">
                <a:solidFill>
                  <a:srgbClr val="E73E1B"/>
                </a:solidFill>
                <a:latin typeface="Franklin Gothic Demi"/>
              </a:rPr>
              <a:t>2. CROSS-CUTTING ISSUES IDENTIFIED IN THE FOCUS GROUPS</a:t>
            </a:r>
            <a:endParaRPr lang="fr-FR" sz="2400" b="0" strike="noStrike" spc="-1" dirty="0">
              <a:solidFill>
                <a:srgbClr val="000000"/>
              </a:solidFill>
              <a:latin typeface="Arial"/>
            </a:endParaRPr>
          </a:p>
        </p:txBody>
      </p:sp>
      <p:sp>
        <p:nvSpPr>
          <p:cNvPr id="214" name="PlaceHolder 2">
            <a:extLst>
              <a:ext uri="{FF2B5EF4-FFF2-40B4-BE49-F238E27FC236}">
                <a16:creationId xmlns:a16="http://schemas.microsoft.com/office/drawing/2014/main" id="{238D0138-6A47-9083-8CD4-93A7C2C55193}"/>
              </a:ext>
            </a:extLst>
          </p:cNvPr>
          <p:cNvSpPr>
            <a:spLocks noGrp="1"/>
          </p:cNvSpPr>
          <p:nvPr>
            <p:ph/>
          </p:nvPr>
        </p:nvSpPr>
        <p:spPr>
          <a:xfrm>
            <a:off x="350796" y="1699830"/>
            <a:ext cx="4061184" cy="3987006"/>
          </a:xfrm>
          <a:prstGeom prst="rect">
            <a:avLst/>
          </a:prstGeom>
          <a:noFill/>
          <a:ln w="0">
            <a:noFill/>
          </a:ln>
        </p:spPr>
        <p:txBody>
          <a:bodyPr lIns="90000" tIns="45000" rIns="90000" bIns="45000" anchor="t">
            <a:normAutofit/>
          </a:bodyPr>
          <a:lstStyle/>
          <a:p>
            <a:pPr marL="0" indent="0">
              <a:buNone/>
            </a:pPr>
            <a:r>
              <a:rPr lang="fr-FR" sz="1600" b="1" dirty="0">
                <a:latin typeface="Aptos" panose="020B0004020202020204" pitchFamily="34" charset="0"/>
              </a:rPr>
              <a:t>Points of convergence </a:t>
            </a:r>
            <a:endParaRPr lang="en-US" sz="1600" dirty="0">
              <a:latin typeface="Aptos" panose="020B0004020202020204" pitchFamily="34" charset="0"/>
            </a:endParaRPr>
          </a:p>
          <a:p>
            <a:pPr marL="0" indent="0" algn="just" fontAlgn="base">
              <a:lnSpc>
                <a:spcPct val="120000"/>
              </a:lnSpc>
              <a:spcBef>
                <a:spcPts val="0"/>
              </a:spcBef>
              <a:buClr>
                <a:srgbClr val="C00000"/>
              </a:buClr>
              <a:buNone/>
              <a:tabLst>
                <a:tab pos="0" algn="l"/>
              </a:tabLst>
            </a:pPr>
            <a:r>
              <a:rPr lang="en-US" sz="1600" spc="-1" dirty="0">
                <a:solidFill>
                  <a:srgbClr val="000000"/>
                </a:solidFill>
                <a:latin typeface="Aptos" panose="020B0004020202020204" pitchFamily="34" charset="0"/>
                <a:ea typeface="Calibri"/>
              </a:rPr>
              <a:t>The two groups converge on several observations:</a:t>
            </a:r>
            <a:r>
              <a:rPr lang="fr-FR" sz="1600" spc="-1" dirty="0">
                <a:solidFill>
                  <a:srgbClr val="000000"/>
                </a:solidFill>
                <a:latin typeface="Aptos" panose="020B0004020202020204" pitchFamily="34" charset="0"/>
                <a:ea typeface="Calibri"/>
              </a:rPr>
              <a:t> </a:t>
            </a:r>
            <a:endParaRPr lang="en-US" sz="1600" spc="-1" dirty="0">
              <a:solidFill>
                <a:srgbClr val="000000"/>
              </a:solidFill>
              <a:latin typeface="Aptos" panose="020B0004020202020204" pitchFamily="34" charset="0"/>
              <a:ea typeface="Calibri"/>
            </a:endParaRPr>
          </a:p>
          <a:p>
            <a:pPr lvl="0" algn="just" fontAlgn="base">
              <a:lnSpc>
                <a:spcPct val="120000"/>
              </a:lnSpc>
              <a:spcBef>
                <a:spcPts val="0"/>
              </a:spcBef>
              <a:buClr>
                <a:srgbClr val="C00000"/>
              </a:buClr>
              <a:tabLst>
                <a:tab pos="0" algn="l"/>
              </a:tabLst>
            </a:pPr>
            <a:r>
              <a:rPr lang="en-US" sz="1600" spc="-1" dirty="0">
                <a:solidFill>
                  <a:srgbClr val="000000"/>
                </a:solidFill>
                <a:latin typeface="Aptos" panose="020B0004020202020204" pitchFamily="34" charset="0"/>
                <a:ea typeface="Calibri"/>
              </a:rPr>
              <a:t>Interactions between communities exist but remain limited. 
Contacts are mainly mediated by institutions. 
There is a significant lack of mutual knowledge. 
There are not enough opportunities to meet. 
Current initiatives are loose and often ad hoc.</a:t>
            </a:r>
            <a:r>
              <a:rPr lang="fr-FR" sz="1600" spc="-1" dirty="0">
                <a:solidFill>
                  <a:srgbClr val="000000"/>
                </a:solidFill>
                <a:latin typeface="Aptos" panose="020B0004020202020204" pitchFamily="34" charset="0"/>
                <a:ea typeface="Calibri"/>
              </a:rPr>
              <a:t> </a:t>
            </a:r>
            <a:endParaRPr lang="en-US" sz="1600" spc="-1" dirty="0">
              <a:solidFill>
                <a:srgbClr val="000000"/>
              </a:solidFill>
              <a:latin typeface="Aptos" panose="020B0004020202020204" pitchFamily="34" charset="0"/>
              <a:ea typeface="Calibri"/>
            </a:endParaRPr>
          </a:p>
        </p:txBody>
      </p:sp>
      <p:sp>
        <p:nvSpPr>
          <p:cNvPr id="215" name="PlaceHolder 3">
            <a:extLst>
              <a:ext uri="{FF2B5EF4-FFF2-40B4-BE49-F238E27FC236}">
                <a16:creationId xmlns:a16="http://schemas.microsoft.com/office/drawing/2014/main" id="{7BA907DC-AECA-8DF8-A806-1160B32A7100}"/>
              </a:ext>
            </a:extLst>
          </p:cNvPr>
          <p:cNvSpPr>
            <a:spLocks noGrp="1"/>
          </p:cNvSpPr>
          <p:nvPr>
            <p:ph type="sldNum" idx="6"/>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6595599C-3CB0-4288-9C90-FC2F13767518}" type="slidenum">
              <a:rPr lang="en-CA" sz="900" b="0" strike="noStrike" spc="-1">
                <a:solidFill>
                  <a:srgbClr val="FFFFFF"/>
                </a:solidFill>
                <a:latin typeface="Arial"/>
                <a:ea typeface="DejaVu Sans"/>
              </a:rPr>
              <a:t>11</a:t>
            </a:fld>
            <a:endParaRPr lang="fr-FR" sz="900" b="0" strike="noStrike" spc="-1">
              <a:solidFill>
                <a:srgbClr val="000000"/>
              </a:solidFill>
              <a:latin typeface="Times New Roman"/>
            </a:endParaRPr>
          </a:p>
        </p:txBody>
      </p:sp>
      <p:sp>
        <p:nvSpPr>
          <p:cNvPr id="3" name="TextBox 2">
            <a:extLst>
              <a:ext uri="{FF2B5EF4-FFF2-40B4-BE49-F238E27FC236}">
                <a16:creationId xmlns:a16="http://schemas.microsoft.com/office/drawing/2014/main" id="{0176F12B-E7AB-2BBB-80FD-EEB398E039FE}"/>
              </a:ext>
            </a:extLst>
          </p:cNvPr>
          <p:cNvSpPr txBox="1"/>
          <p:nvPr/>
        </p:nvSpPr>
        <p:spPr>
          <a:xfrm>
            <a:off x="4972050" y="1198699"/>
            <a:ext cx="3971925" cy="4130361"/>
          </a:xfrm>
          <a:prstGeom prst="rect">
            <a:avLst/>
          </a:prstGeom>
          <a:noFill/>
        </p:spPr>
        <p:txBody>
          <a:bodyPr wrap="square">
            <a:spAutoFit/>
          </a:bodyPr>
          <a:lstStyle/>
          <a:p>
            <a:r>
              <a:rPr lang="en-US" sz="1600" b="1" noProof="0">
                <a:latin typeface="Aptos" panose="020B0004020202020204" pitchFamily="34" charset="0"/>
              </a:rPr>
              <a:t>Differences in Discussions </a:t>
            </a:r>
            <a:endParaRPr lang="en-US" sz="1600" noProof="0">
              <a:latin typeface="Aptos" panose="020B0004020202020204" pitchFamily="34" charset="0"/>
            </a:endParaRPr>
          </a:p>
          <a:p>
            <a:pPr algn="just" fontAlgn="base">
              <a:lnSpc>
                <a:spcPct val="120000"/>
              </a:lnSpc>
              <a:buClr>
                <a:srgbClr val="C00000"/>
              </a:buClr>
              <a:tabLst>
                <a:tab pos="0" algn="l"/>
              </a:tabLst>
            </a:pPr>
            <a:r>
              <a:rPr lang="en-US" sz="1600" spc="-1" noProof="0" dirty="0">
                <a:solidFill>
                  <a:srgbClr val="000000"/>
                </a:solidFill>
                <a:latin typeface="Aptos" panose="020B0004020202020204" pitchFamily="34" charset="0"/>
                <a:ea typeface="Calibri"/>
              </a:rPr>
              <a:t>Regina : </a:t>
            </a:r>
          </a:p>
          <a:p>
            <a:pPr marL="228600" lvl="0" indent="-228600" algn="just" fontAlgn="base">
              <a:lnSpc>
                <a:spcPct val="120000"/>
              </a:lnSpc>
              <a:buClr>
                <a:srgbClr val="C00000"/>
              </a:buClr>
              <a:buFont typeface="Arial" panose="020B0604020202020204" pitchFamily="34" charset="0"/>
              <a:buChar char="•"/>
              <a:tabLst>
                <a:tab pos="0" algn="l"/>
              </a:tabLst>
            </a:pPr>
            <a:r>
              <a:rPr lang="en-US" sz="1600" spc="-1" noProof="0" dirty="0">
                <a:solidFill>
                  <a:srgbClr val="000000"/>
                </a:solidFill>
                <a:latin typeface="Aptos" panose="020B0004020202020204" pitchFamily="34" charset="0"/>
                <a:ea typeface="Calibri"/>
              </a:rPr>
              <a:t>Discussion more focused on the current structure of interactions 
Importance of taking cultural differences into account  </a:t>
            </a:r>
          </a:p>
          <a:p>
            <a:pPr algn="just" fontAlgn="base">
              <a:lnSpc>
                <a:spcPct val="120000"/>
              </a:lnSpc>
              <a:buClr>
                <a:srgbClr val="C00000"/>
              </a:buClr>
              <a:tabLst>
                <a:tab pos="0" algn="l"/>
              </a:tabLst>
            </a:pPr>
            <a:r>
              <a:rPr lang="en-US" sz="1600" spc="-1" noProof="0" dirty="0">
                <a:solidFill>
                  <a:srgbClr val="000000"/>
                </a:solidFill>
                <a:latin typeface="Aptos" panose="020B0004020202020204" pitchFamily="34" charset="0"/>
                <a:ea typeface="Calibri"/>
              </a:rPr>
              <a:t>Saskatoon :</a:t>
            </a:r>
          </a:p>
          <a:p>
            <a:pPr marL="228600" lvl="0" indent="-228600" algn="just" fontAlgn="base">
              <a:lnSpc>
                <a:spcPct val="120000"/>
              </a:lnSpc>
              <a:buClr>
                <a:srgbClr val="C00000"/>
              </a:buClr>
              <a:buFont typeface="Arial" panose="020B0604020202020204" pitchFamily="34" charset="0"/>
              <a:buChar char="•"/>
              <a:tabLst>
                <a:tab pos="0" algn="l"/>
              </a:tabLst>
            </a:pPr>
            <a:r>
              <a:rPr lang="en-US" sz="1600" spc="-1" noProof="0" dirty="0">
                <a:solidFill>
                  <a:srgbClr val="000000"/>
                </a:solidFill>
                <a:latin typeface="Aptos" panose="020B0004020202020204" pitchFamily="34" charset="0"/>
                <a:ea typeface="Calibri"/>
              </a:rPr>
              <a:t>More critical and reflective discussion </a:t>
            </a:r>
          </a:p>
          <a:p>
            <a:pPr lvl="0" algn="just" fontAlgn="base">
              <a:lnSpc>
                <a:spcPct val="120000"/>
              </a:lnSpc>
              <a:buClr>
                <a:srgbClr val="C00000"/>
              </a:buClr>
              <a:tabLst>
                <a:tab pos="0" algn="l"/>
              </a:tabLst>
            </a:pPr>
            <a:r>
              <a:rPr lang="en-US" sz="1600" spc="-1" noProof="0" dirty="0">
                <a:solidFill>
                  <a:srgbClr val="000000"/>
                </a:solidFill>
                <a:latin typeface="Aptos" panose="020B0004020202020204" pitchFamily="34" charset="0"/>
                <a:ea typeface="Calibri"/>
              </a:rPr>
              <a:t>Focus on: </a:t>
            </a:r>
          </a:p>
          <a:p>
            <a:pPr marL="228600" indent="-228600" algn="just" fontAlgn="base">
              <a:lnSpc>
                <a:spcPct val="120000"/>
              </a:lnSpc>
              <a:buClr>
                <a:srgbClr val="C00000"/>
              </a:buClr>
              <a:buFont typeface="Arial" panose="020B0604020202020204" pitchFamily="34" charset="0"/>
              <a:buChar char="•"/>
              <a:tabLst>
                <a:tab pos="0" algn="l"/>
              </a:tabLst>
            </a:pPr>
            <a:r>
              <a:rPr lang="en-US" sz="1600" spc="-1" noProof="0" dirty="0">
                <a:solidFill>
                  <a:srgbClr val="000000"/>
                </a:solidFill>
                <a:latin typeface="Aptos" panose="020B0004020202020204" pitchFamily="34" charset="0"/>
                <a:ea typeface="Calibri"/>
              </a:rPr>
              <a:t>Lack of information for immigrants 
The role of stereotypes 
The need to create more meeting spaces </a:t>
            </a:r>
          </a:p>
          <a:p>
            <a:pPr marL="228600" indent="-228600" algn="just" fontAlgn="base">
              <a:buClr>
                <a:srgbClr val="C00000"/>
              </a:buClr>
              <a:buFont typeface="Arial" panose="020B0604020202020204" pitchFamily="34" charset="0"/>
              <a:buChar char="•"/>
              <a:tabLst>
                <a:tab pos="0" algn="l"/>
              </a:tabLst>
            </a:pPr>
            <a:endParaRPr lang="en-US" sz="1600" noProof="0" dirty="0">
              <a:latin typeface="Aptos" panose="020B0004020202020204" pitchFamily="34" charset="0"/>
            </a:endParaRPr>
          </a:p>
        </p:txBody>
      </p:sp>
      <p:sp>
        <p:nvSpPr>
          <p:cNvPr id="5" name="TextBox 4">
            <a:extLst>
              <a:ext uri="{FF2B5EF4-FFF2-40B4-BE49-F238E27FC236}">
                <a16:creationId xmlns:a16="http://schemas.microsoft.com/office/drawing/2014/main" id="{AF4FC506-8AEA-D75F-4B80-35A508D40EC2}"/>
              </a:ext>
            </a:extLst>
          </p:cNvPr>
          <p:cNvSpPr txBox="1"/>
          <p:nvPr/>
        </p:nvSpPr>
        <p:spPr>
          <a:xfrm>
            <a:off x="350797" y="1233474"/>
            <a:ext cx="2898242" cy="369332"/>
          </a:xfrm>
          <a:prstGeom prst="rect">
            <a:avLst/>
          </a:prstGeom>
          <a:noFill/>
        </p:spPr>
        <p:txBody>
          <a:bodyPr wrap="square">
            <a:spAutoFit/>
          </a:bodyPr>
          <a:lstStyle/>
          <a:p>
            <a:r>
              <a:rPr lang="fr-FR" b="1" kern="0">
                <a:solidFill>
                  <a:srgbClr val="2BA894"/>
                </a:solidFill>
                <a:latin typeface="Aptos" panose="020B0004020202020204" pitchFamily="34" charset="0"/>
              </a:rPr>
              <a:t>Conclusions</a:t>
            </a:r>
            <a:endParaRPr lang="fr-FR" sz="1800" b="1" kern="0" dirty="0">
              <a:solidFill>
                <a:srgbClr val="2BA894"/>
              </a:solidFill>
              <a:latin typeface="Aptos" panose="020B0004020202020204" pitchFamily="34" charset="0"/>
            </a:endParaRPr>
          </a:p>
        </p:txBody>
      </p:sp>
      <p:sp>
        <p:nvSpPr>
          <p:cNvPr id="2" name="Text Box 2">
            <a:extLst>
              <a:ext uri="{FF2B5EF4-FFF2-40B4-BE49-F238E27FC236}">
                <a16:creationId xmlns:a16="http://schemas.microsoft.com/office/drawing/2014/main" id="{39A36214-C89A-8421-8633-99783238FA16}"/>
              </a:ext>
            </a:extLst>
          </p:cNvPr>
          <p:cNvSpPr txBox="1">
            <a:spLocks noChangeArrowheads="1"/>
          </p:cNvSpPr>
          <p:nvPr/>
        </p:nvSpPr>
        <p:spPr bwMode="auto">
          <a:xfrm>
            <a:off x="428763" y="5584030"/>
            <a:ext cx="8286474" cy="924236"/>
          </a:xfrm>
          <a:prstGeom prst="rect">
            <a:avLst/>
          </a:prstGeom>
          <a:solidFill>
            <a:schemeClr val="bg2"/>
          </a:solidFill>
          <a:ln w="9525">
            <a:solidFill>
              <a:srgbClr val="000000"/>
            </a:solidFill>
            <a:miter lim="800000"/>
            <a:headEnd/>
            <a:tailEnd/>
          </a:ln>
        </p:spPr>
        <p:txBody>
          <a:bodyPr rot="0" vert="horz" wrap="square" lIns="91440" tIns="45720" rIns="91440" bIns="45720" anchor="t" anchorCtr="0">
            <a:noAutofit/>
          </a:bodyPr>
          <a:lstStyle/>
          <a:p>
            <a:pPr algn="ctr">
              <a:lnSpc>
                <a:spcPct val="115000"/>
              </a:lnSpc>
              <a:buNone/>
            </a:pPr>
            <a:r>
              <a:rPr lang="en-US" sz="1400" b="1" kern="100" dirty="0">
                <a:solidFill>
                  <a:srgbClr val="2BA894"/>
                </a:solidFill>
                <a:latin typeface="Aptos" panose="020B0004020202020204" pitchFamily="34" charset="0"/>
                <a:ea typeface="Aptos" panose="020B0004020202020204" pitchFamily="34" charset="0"/>
                <a:cs typeface="Arial" panose="020B0604020202020204" pitchFamily="34" charset="0"/>
              </a:rPr>
              <a:t>Quote 5 – The need for relationships built over time</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algn="just">
              <a:lnSpc>
                <a:spcPct val="115000"/>
              </a:lnSpc>
              <a:buNone/>
            </a:pPr>
            <a:r>
              <a:rPr lang="fr-FR" sz="1400" i="1" kern="100" dirty="0">
                <a:effectLst/>
                <a:latin typeface="Aptos" panose="020B0004020202020204" pitchFamily="34" charset="0"/>
                <a:ea typeface="Aptos" panose="020B0004020202020204" pitchFamily="34" charset="0"/>
                <a:cs typeface="Arial" panose="020B0604020202020204" pitchFamily="34" charset="0"/>
              </a:rPr>
              <a:t>«</a:t>
            </a:r>
            <a:r>
              <a:rPr lang="en-US" sz="1400" i="1" kern="100" dirty="0">
                <a:latin typeface="Aptos" panose="020B0004020202020204" pitchFamily="34" charset="0"/>
                <a:ea typeface="Aptos" panose="020B0004020202020204" pitchFamily="34" charset="0"/>
                <a:cs typeface="Arial" panose="020B0604020202020204" pitchFamily="34" charset="0"/>
              </a:rPr>
              <a:t>You can't just create an event and think that the relationship will build automatically. Trust takes time. Indigenous communities must be involved in the design of initiatives from the outset</a:t>
            </a:r>
            <a:r>
              <a:rPr lang="fr-FR" sz="1400" i="1" kern="100" dirty="0">
                <a:effectLst/>
                <a:latin typeface="Aptos" panose="020B0004020202020204" pitchFamily="34" charset="0"/>
                <a:ea typeface="Aptos" panose="020B0004020202020204" pitchFamily="34" charset="0"/>
                <a:cs typeface="Arial" panose="020B0604020202020204" pitchFamily="34" charset="0"/>
              </a:rPr>
              <a:t>.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fr-FR" sz="1200" kern="100" dirty="0">
                <a:effectLst/>
                <a:latin typeface="Aptos" panose="020B0004020202020204" pitchFamily="34" charset="0"/>
                <a:ea typeface="Aptos" panose="020B0004020202020204" pitchFamily="34" charset="0"/>
                <a:cs typeface="Arial" panose="020B0604020202020204" pitchFamily="34"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698588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laceHolder 1"/>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a:tabLst>
                <a:tab pos="0" algn="l"/>
              </a:tabLst>
            </a:pPr>
            <a:r>
              <a:rPr lang="es-ES" sz="2400" b="1" cap="all" spc="-38">
                <a:solidFill>
                  <a:srgbClr val="E73E1B"/>
                </a:solidFill>
                <a:latin typeface="Franklin Gothic Demi"/>
              </a:rPr>
              <a:t>3. OPERATIONAL RECOMMENDATIONS</a:t>
            </a:r>
            <a:endParaRPr lang="fr-FR" sz="2400" b="0" strike="noStrike" spc="-1" dirty="0">
              <a:solidFill>
                <a:srgbClr val="000000"/>
              </a:solidFill>
              <a:latin typeface="Arial"/>
            </a:endParaRPr>
          </a:p>
        </p:txBody>
      </p:sp>
      <p:sp>
        <p:nvSpPr>
          <p:cNvPr id="218" name="PlaceHolder 2"/>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12</a:t>
            </a:fld>
            <a:endParaRPr lang="fr-FR" sz="900" b="0" strike="noStrike" spc="-1">
              <a:solidFill>
                <a:srgbClr val="000000"/>
              </a:solidFill>
              <a:latin typeface="Times New Roman"/>
            </a:endParaRPr>
          </a:p>
        </p:txBody>
      </p:sp>
      <p:sp>
        <p:nvSpPr>
          <p:cNvPr id="219" name="Espace réservé du contenu 1"/>
          <p:cNvSpPr/>
          <p:nvPr/>
        </p:nvSpPr>
        <p:spPr>
          <a:xfrm>
            <a:off x="286560" y="1370777"/>
            <a:ext cx="4479750" cy="4767685"/>
          </a:xfrm>
          <a:prstGeom prst="rect">
            <a:avLst/>
          </a:prstGeom>
          <a:noFill/>
          <a:ln w="0">
            <a:noFill/>
          </a:ln>
        </p:spPr>
        <p:txBody>
          <a:bodyPr lIns="90000" tIns="45000" rIns="90000" bIns="45000" anchor="t">
            <a:normAutofit fontScale="92500" lnSpcReduction="20000"/>
          </a:bodyPr>
          <a:lstStyle/>
          <a:p>
            <a:pPr marL="0" lvl="1"/>
            <a:r>
              <a:rPr lang="en-US" b="1" kern="0" noProof="0">
                <a:solidFill>
                  <a:srgbClr val="2BA894"/>
                </a:solidFill>
                <a:latin typeface="Aptos" panose="020B0004020202020204" pitchFamily="34" charset="0"/>
              </a:rPr>
              <a:t>1. </a:t>
            </a:r>
            <a:r>
              <a:rPr lang="en-US" b="1" kern="0" noProof="0" dirty="0">
                <a:solidFill>
                  <a:srgbClr val="2BA894"/>
                </a:solidFill>
                <a:latin typeface="Aptos" panose="020B0004020202020204" pitchFamily="34" charset="0"/>
              </a:rPr>
              <a:t>Structuring an annual provincial program for intercultural rapprochement</a:t>
            </a:r>
          </a:p>
          <a:p>
            <a:endParaRPr lang="en-US" b="1" noProof="0" dirty="0">
              <a:latin typeface="Aptos" panose="020B0004020202020204" pitchFamily="34" charset="0"/>
            </a:endParaRPr>
          </a:p>
          <a:p>
            <a:r>
              <a:rPr lang="en-US" b="1" noProof="0" dirty="0">
                <a:latin typeface="Aptos" panose="020B0004020202020204" pitchFamily="34" charset="0"/>
              </a:rPr>
              <a:t>Objective: To move from one-off initiatives to a planned and sustainable approach</a:t>
            </a:r>
            <a:r>
              <a:rPr lang="en-US" noProof="0" dirty="0">
                <a:latin typeface="Aptos" panose="020B0004020202020204" pitchFamily="34" charset="0"/>
              </a:rPr>
              <a:t>.</a:t>
            </a:r>
          </a:p>
          <a:p>
            <a:endParaRPr lang="en-US" b="1" noProof="0" dirty="0">
              <a:latin typeface="Aptos" panose="020B0004020202020204" pitchFamily="34" charset="0"/>
            </a:endParaRPr>
          </a:p>
          <a:p>
            <a:r>
              <a:rPr lang="en-US" b="1" noProof="0" dirty="0">
                <a:latin typeface="Aptos" panose="020B0004020202020204" pitchFamily="34" charset="0"/>
              </a:rPr>
              <a:t>Modalities: </a:t>
            </a:r>
            <a:r>
              <a:rPr lang="en-US" noProof="0" dirty="0">
                <a:latin typeface="Aptos" panose="020B0004020202020204" pitchFamily="34" charset="0"/>
              </a:rPr>
              <a:t>The RIF-SK could coordinate an annual program that includes :</a:t>
            </a:r>
          </a:p>
          <a:p>
            <a:pPr marL="228600" indent="-228600" algn="just" fontAlgn="base">
              <a:lnSpc>
                <a:spcPct val="120000"/>
              </a:lnSpc>
              <a:buClr>
                <a:srgbClr val="C00000"/>
              </a:buClr>
              <a:buFont typeface="Arial" panose="020B0604020202020204" pitchFamily="34" charset="0"/>
              <a:buChar char="•"/>
              <a:tabLst>
                <a:tab pos="0" algn="l"/>
              </a:tabLst>
            </a:pPr>
            <a:r>
              <a:rPr lang="en-US" sz="1700" spc="-1" noProof="0" dirty="0">
                <a:solidFill>
                  <a:srgbClr val="000000"/>
                </a:solidFill>
                <a:latin typeface="Aptos" panose="020B0004020202020204" pitchFamily="34" charset="0"/>
                <a:ea typeface="Calibri"/>
              </a:rPr>
              <a:t>Organized participation in pow wows and Indigenous cultural events;
Immersive tours (e.g. </a:t>
            </a:r>
            <a:r>
              <a:rPr lang="en-US" sz="1700" spc="-1" noProof="0" dirty="0" err="1">
                <a:solidFill>
                  <a:srgbClr val="000000"/>
                </a:solidFill>
                <a:latin typeface="Aptos" panose="020B0004020202020204" pitchFamily="34" charset="0"/>
                <a:ea typeface="Calibri"/>
              </a:rPr>
              <a:t>Batoche</a:t>
            </a:r>
            <a:r>
              <a:rPr lang="en-US" sz="1700" spc="-1" noProof="0" dirty="0">
                <a:solidFill>
                  <a:srgbClr val="000000"/>
                </a:solidFill>
                <a:latin typeface="Aptos" panose="020B0004020202020204" pitchFamily="34" charset="0"/>
                <a:ea typeface="Calibri"/>
              </a:rPr>
              <a:t>, reserves, Indigenous museums);
Structured dialogue circles;
Joint cultural activities (music, dance, food).</a:t>
            </a:r>
            <a:endParaRPr lang="en-US" sz="1700" b="1" noProof="0" dirty="0">
              <a:latin typeface="Aptos" panose="020B0004020202020204" pitchFamily="34" charset="0"/>
            </a:endParaRPr>
          </a:p>
          <a:p>
            <a:endParaRPr lang="en-US" noProof="0" dirty="0">
              <a:latin typeface="Aptos" panose="020B0004020202020204" pitchFamily="34" charset="0"/>
            </a:endParaRPr>
          </a:p>
          <a:p>
            <a:r>
              <a:rPr lang="en-US" noProof="0" dirty="0">
                <a:latin typeface="Aptos" panose="020B0004020202020204" pitchFamily="34" charset="0"/>
              </a:rPr>
              <a:t>The key condition is to focus on small groups and interactive activities rather than purely symbolic events.</a:t>
            </a:r>
          </a:p>
          <a:p>
            <a:pPr marL="457200" indent="-457200">
              <a:lnSpc>
                <a:spcPct val="90000"/>
              </a:lnSpc>
              <a:spcBef>
                <a:spcPts val="1000"/>
              </a:spcBef>
              <a:buFont typeface="Wingdings" panose="05000000000000000000" pitchFamily="2" charset="2"/>
              <a:buChar char="Ø"/>
            </a:pPr>
            <a:r>
              <a:rPr lang="en-US" b="1" i="1" noProof="0" dirty="0">
                <a:latin typeface="Aptos" panose="020B0004020202020204" pitchFamily="34" charset="0"/>
              </a:rPr>
              <a:t>Perceptions evolve with experience.</a:t>
            </a:r>
            <a:endParaRPr lang="en-US" i="1" noProof="0" dirty="0">
              <a:latin typeface="Aptos" panose="020B0004020202020204" pitchFamily="34" charset="0"/>
            </a:endParaRPr>
          </a:p>
        </p:txBody>
      </p:sp>
      <p:pic>
        <p:nvPicPr>
          <p:cNvPr id="2" name="Picture 1" descr="Aborder les cultures autochtones à l’Université • Néo UQTR">
            <a:extLst>
              <a:ext uri="{FF2B5EF4-FFF2-40B4-BE49-F238E27FC236}">
                <a16:creationId xmlns:a16="http://schemas.microsoft.com/office/drawing/2014/main" id="{01A16F67-6EC2-F165-1B17-A22678831354}"/>
              </a:ext>
            </a:extLst>
          </p:cNvPr>
          <p:cNvPicPr>
            <a:picLocks noChangeAspect="1"/>
          </p:cNvPicPr>
          <p:nvPr/>
        </p:nvPicPr>
        <p:blipFill>
          <a:blip r:embed="rId3"/>
          <a:stretch>
            <a:fillRect/>
          </a:stretch>
        </p:blipFill>
        <p:spPr>
          <a:xfrm>
            <a:off x="4834079" y="1501596"/>
            <a:ext cx="4402373" cy="3721914"/>
          </a:xfrm>
          <a:prstGeom prst="rect">
            <a:avLst/>
          </a:prstGeom>
        </p:spPr>
      </p:pic>
      <p:sp>
        <p:nvSpPr>
          <p:cNvPr id="4" name="TextBox 3">
            <a:extLst>
              <a:ext uri="{FF2B5EF4-FFF2-40B4-BE49-F238E27FC236}">
                <a16:creationId xmlns:a16="http://schemas.microsoft.com/office/drawing/2014/main" id="{4C904E54-D309-95F1-8C6E-31144C502B4D}"/>
              </a:ext>
            </a:extLst>
          </p:cNvPr>
          <p:cNvSpPr txBox="1"/>
          <p:nvPr/>
        </p:nvSpPr>
        <p:spPr>
          <a:xfrm>
            <a:off x="4834079" y="5225599"/>
            <a:ext cx="4617720" cy="261610"/>
          </a:xfrm>
          <a:prstGeom prst="rect">
            <a:avLst/>
          </a:prstGeom>
          <a:noFill/>
        </p:spPr>
        <p:txBody>
          <a:bodyPr wrap="square">
            <a:spAutoFit/>
          </a:bodyPr>
          <a:lstStyle/>
          <a:p>
            <a:r>
              <a:rPr lang="fr-FR" sz="1050" dirty="0">
                <a:hlinkClick r:id="rId4"/>
              </a:rPr>
              <a:t>Aborder les cultures autochtones à l’Université • Néo UQTR</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856FA-1D15-64AC-0A4D-C660DFCDF758}"/>
            </a:ext>
          </a:extLst>
        </p:cNvPr>
        <p:cNvGrpSpPr/>
        <p:nvPr/>
      </p:nvGrpSpPr>
      <p:grpSpPr>
        <a:xfrm>
          <a:off x="0" y="0"/>
          <a:ext cx="0" cy="0"/>
          <a:chOff x="0" y="0"/>
          <a:chExt cx="0" cy="0"/>
        </a:xfrm>
      </p:grpSpPr>
      <p:sp>
        <p:nvSpPr>
          <p:cNvPr id="217" name="PlaceHolder 1">
            <a:extLst>
              <a:ext uri="{FF2B5EF4-FFF2-40B4-BE49-F238E27FC236}">
                <a16:creationId xmlns:a16="http://schemas.microsoft.com/office/drawing/2014/main" id="{F1D8C241-4612-1F30-8FF5-1BACFB111F44}"/>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a:tabLst>
                <a:tab pos="0" algn="l"/>
              </a:tabLst>
            </a:pPr>
            <a:r>
              <a:rPr lang="es-ES" sz="2400" b="1" cap="all" spc="-38">
                <a:solidFill>
                  <a:srgbClr val="E73E1B"/>
                </a:solidFill>
                <a:latin typeface="Franklin Gothic Demi"/>
              </a:rPr>
              <a:t>3. OPERATIONAL RECOMMENDATIONS</a:t>
            </a:r>
            <a:endParaRPr lang="fr-FR" sz="2400" b="0" strike="noStrike" spc="-1" dirty="0">
              <a:solidFill>
                <a:srgbClr val="000000"/>
              </a:solidFill>
              <a:latin typeface="Arial"/>
            </a:endParaRPr>
          </a:p>
        </p:txBody>
      </p:sp>
      <p:sp>
        <p:nvSpPr>
          <p:cNvPr id="218" name="PlaceHolder 2">
            <a:extLst>
              <a:ext uri="{FF2B5EF4-FFF2-40B4-BE49-F238E27FC236}">
                <a16:creationId xmlns:a16="http://schemas.microsoft.com/office/drawing/2014/main" id="{F3833682-A94E-2C49-393A-9D4AF75E912C}"/>
              </a:ext>
            </a:extLst>
          </p:cNvPr>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13</a:t>
            </a:fld>
            <a:endParaRPr lang="fr-FR" sz="900" b="0" strike="noStrike" spc="-1">
              <a:solidFill>
                <a:srgbClr val="000000"/>
              </a:solidFill>
              <a:latin typeface="Times New Roman"/>
            </a:endParaRPr>
          </a:p>
        </p:txBody>
      </p:sp>
      <p:sp>
        <p:nvSpPr>
          <p:cNvPr id="219" name="Espace réservé du contenu 1">
            <a:extLst>
              <a:ext uri="{FF2B5EF4-FFF2-40B4-BE49-F238E27FC236}">
                <a16:creationId xmlns:a16="http://schemas.microsoft.com/office/drawing/2014/main" id="{F3E3B8F9-CFDF-0AE4-76C5-A354F6F0416E}"/>
              </a:ext>
            </a:extLst>
          </p:cNvPr>
          <p:cNvSpPr/>
          <p:nvPr/>
        </p:nvSpPr>
        <p:spPr>
          <a:xfrm>
            <a:off x="138982" y="1313627"/>
            <a:ext cx="4479750" cy="4767685"/>
          </a:xfrm>
          <a:prstGeom prst="rect">
            <a:avLst/>
          </a:prstGeom>
          <a:noFill/>
          <a:ln w="0">
            <a:noFill/>
          </a:ln>
        </p:spPr>
        <p:txBody>
          <a:bodyPr lIns="90000" tIns="45000" rIns="90000" bIns="45000" anchor="t">
            <a:normAutofit fontScale="92500" lnSpcReduction="10000"/>
          </a:bodyPr>
          <a:lstStyle/>
          <a:p>
            <a:pPr marL="0" lvl="1"/>
            <a:r>
              <a:rPr lang="en-US" b="1" kern="0" noProof="0">
                <a:solidFill>
                  <a:srgbClr val="2BA894"/>
                </a:solidFill>
                <a:latin typeface="Aptos" panose="020B0004020202020204" pitchFamily="34" charset="0"/>
              </a:rPr>
              <a:t>2. </a:t>
            </a:r>
            <a:r>
              <a:rPr lang="en-US" b="1" kern="0" noProof="0" dirty="0">
                <a:solidFill>
                  <a:srgbClr val="2BA894"/>
                </a:solidFill>
                <a:latin typeface="Aptos" panose="020B0004020202020204" pitchFamily="34" charset="0"/>
              </a:rPr>
              <a:t>Systematically integrate a module on Indigenous realities into the reception pathways</a:t>
            </a:r>
          </a:p>
          <a:p>
            <a:endParaRPr lang="en-US" b="1" noProof="0" dirty="0">
              <a:latin typeface="Aptos" panose="020B0004020202020204" pitchFamily="34" charset="0"/>
            </a:endParaRPr>
          </a:p>
          <a:p>
            <a:r>
              <a:rPr lang="en-US" sz="1700" b="1" noProof="0" dirty="0">
                <a:latin typeface="Aptos" panose="020B0004020202020204" pitchFamily="34" charset="0"/>
              </a:rPr>
              <a:t>Objective:</a:t>
            </a:r>
            <a:r>
              <a:rPr lang="en-US" sz="1700" noProof="0" dirty="0">
                <a:latin typeface="Aptos" panose="020B0004020202020204" pitchFamily="34" charset="0"/>
              </a:rPr>
              <a:t> Reducing the knowledge gap in the first few months.</a:t>
            </a:r>
          </a:p>
          <a:p>
            <a:endParaRPr lang="en-US" sz="1700" b="1" noProof="0" dirty="0">
              <a:latin typeface="Aptos" panose="020B0004020202020204" pitchFamily="34" charset="0"/>
            </a:endParaRPr>
          </a:p>
          <a:p>
            <a:r>
              <a:rPr lang="en-US" sz="1700" b="1" noProof="0" dirty="0">
                <a:latin typeface="Aptos" panose="020B0004020202020204" pitchFamily="34" charset="0"/>
              </a:rPr>
              <a:t>Terms:</a:t>
            </a:r>
            <a:r>
              <a:rPr lang="en-US" sz="1700" noProof="0" dirty="0">
                <a:latin typeface="Aptos" panose="020B0004020202020204" pitchFamily="34" charset="0"/>
              </a:rPr>
              <a:t> Francophone settlement organizations could:</a:t>
            </a:r>
          </a:p>
          <a:p>
            <a:pPr marL="285750" lvl="0" indent="-285750">
              <a:buClr>
                <a:srgbClr val="C00000"/>
              </a:buClr>
              <a:buFont typeface="Arial" panose="020B0604020202020204" pitchFamily="34" charset="0"/>
              <a:buChar char="•"/>
            </a:pPr>
            <a:r>
              <a:rPr lang="en-US" sz="1700" noProof="0" dirty="0">
                <a:latin typeface="Aptos" panose="020B0004020202020204" pitchFamily="34" charset="0"/>
              </a:rPr>
              <a:t>Integrate a mandatory module on:</a:t>
            </a:r>
          </a:p>
          <a:p>
            <a:pPr marL="742950" lvl="2" indent="-285750" algn="just" fontAlgn="base">
              <a:lnSpc>
                <a:spcPct val="120000"/>
              </a:lnSpc>
              <a:buClr>
                <a:srgbClr val="C00000"/>
              </a:buClr>
              <a:buFont typeface="Wingdings" panose="05000000000000000000" pitchFamily="2" charset="2"/>
              <a:buChar char="ü"/>
              <a:tabLst>
                <a:tab pos="0" algn="l"/>
              </a:tabLst>
            </a:pPr>
            <a:r>
              <a:rPr lang="en-US" sz="1500" spc="-1" noProof="0" dirty="0">
                <a:solidFill>
                  <a:srgbClr val="000000"/>
                </a:solidFill>
                <a:latin typeface="Aptos" panose="020B0004020202020204" pitchFamily="34" charset="0"/>
                <a:ea typeface="Calibri"/>
              </a:rPr>
              <a:t>The History of Indigenous Peoples,
Residential schools,
Contemporary issues;</a:t>
            </a:r>
          </a:p>
          <a:p>
            <a:pPr marL="285750" lvl="0" indent="-285750">
              <a:buClr>
                <a:srgbClr val="C00000"/>
              </a:buClr>
              <a:buFont typeface="Arial" panose="020B0604020202020204" pitchFamily="34" charset="0"/>
              <a:buChar char="•"/>
            </a:pPr>
            <a:r>
              <a:rPr lang="en-US" sz="1700" noProof="0" dirty="0">
                <a:latin typeface="Aptos" panose="020B0004020202020204" pitchFamily="34" charset="0"/>
              </a:rPr>
              <a:t>Organize an immersive activity in the first 6 to 12 months;</a:t>
            </a:r>
          </a:p>
          <a:p>
            <a:pPr marL="285750" lvl="0" indent="-285750">
              <a:buClr>
                <a:srgbClr val="C00000"/>
              </a:buClr>
              <a:buFont typeface="Arial" panose="020B0604020202020204" pitchFamily="34" charset="0"/>
              <a:buChar char="•"/>
            </a:pPr>
            <a:r>
              <a:rPr lang="en-US" sz="1700" noProof="0" dirty="0">
                <a:latin typeface="Aptos" panose="020B0004020202020204" pitchFamily="34" charset="0"/>
              </a:rPr>
              <a:t>Prepare participants before cultural meetings (protocols, historical context).</a:t>
            </a:r>
          </a:p>
          <a:p>
            <a:endParaRPr lang="en-US" sz="1700" noProof="0" dirty="0">
              <a:latin typeface="Aptos" panose="020B0004020202020204" pitchFamily="34" charset="0"/>
            </a:endParaRPr>
          </a:p>
          <a:p>
            <a:pPr marL="285750" indent="-285750">
              <a:buFont typeface="Wingdings" panose="05000000000000000000" pitchFamily="2" charset="2"/>
              <a:buChar char="Ø"/>
            </a:pPr>
            <a:r>
              <a:rPr lang="en-US" sz="1700" b="1" i="1" noProof="0" dirty="0">
                <a:latin typeface="Aptos" panose="020B0004020202020204" pitchFamily="34" charset="0"/>
              </a:rPr>
              <a:t>Early exposure is key to preventing stereotypes.</a:t>
            </a:r>
          </a:p>
          <a:p>
            <a:pPr>
              <a:lnSpc>
                <a:spcPct val="90000"/>
              </a:lnSpc>
              <a:spcBef>
                <a:spcPts val="1000"/>
              </a:spcBef>
            </a:pPr>
            <a:endParaRPr lang="en-US" noProof="0" dirty="0">
              <a:latin typeface="Aptos" panose="020B0004020202020204" pitchFamily="34" charset="0"/>
            </a:endParaRPr>
          </a:p>
        </p:txBody>
      </p:sp>
      <p:pic>
        <p:nvPicPr>
          <p:cNvPr id="3" name="Picture 2" descr="Atelier de transfert du projet de mobilisation des savoirs, des réalités et des perspectives des Premiers Peuples dans la formation en éducation, psychoéducation et travail social | Université du Québec">
            <a:extLst>
              <a:ext uri="{FF2B5EF4-FFF2-40B4-BE49-F238E27FC236}">
                <a16:creationId xmlns:a16="http://schemas.microsoft.com/office/drawing/2014/main" id="{A4023D06-CDAB-3D6A-3579-2826120EE46C}"/>
              </a:ext>
            </a:extLst>
          </p:cNvPr>
          <p:cNvPicPr>
            <a:picLocks noChangeAspect="1"/>
          </p:cNvPicPr>
          <p:nvPr/>
        </p:nvPicPr>
        <p:blipFill>
          <a:blip r:embed="rId3"/>
          <a:stretch>
            <a:fillRect/>
          </a:stretch>
        </p:blipFill>
        <p:spPr>
          <a:xfrm>
            <a:off x="4932052" y="1868026"/>
            <a:ext cx="4072966" cy="3258373"/>
          </a:xfrm>
          <a:prstGeom prst="rect">
            <a:avLst/>
          </a:prstGeom>
        </p:spPr>
      </p:pic>
      <p:sp>
        <p:nvSpPr>
          <p:cNvPr id="6" name="TextBox 5">
            <a:extLst>
              <a:ext uri="{FF2B5EF4-FFF2-40B4-BE49-F238E27FC236}">
                <a16:creationId xmlns:a16="http://schemas.microsoft.com/office/drawing/2014/main" id="{9A5CEF84-7F49-73BE-F667-ECBB4F92FDA5}"/>
              </a:ext>
            </a:extLst>
          </p:cNvPr>
          <p:cNvSpPr txBox="1"/>
          <p:nvPr/>
        </p:nvSpPr>
        <p:spPr>
          <a:xfrm>
            <a:off x="4932052" y="5204149"/>
            <a:ext cx="4072966" cy="461665"/>
          </a:xfrm>
          <a:prstGeom prst="rect">
            <a:avLst/>
          </a:prstGeom>
          <a:noFill/>
        </p:spPr>
        <p:txBody>
          <a:bodyPr wrap="square">
            <a:spAutoFit/>
          </a:bodyPr>
          <a:lstStyle/>
          <a:p>
            <a:r>
              <a:rPr lang="fr-FR" sz="800" dirty="0">
                <a:hlinkClick r:id="rId4"/>
              </a:rPr>
              <a:t>Atelier de transfert du projet de mobilisation des savoirs, des réalités et des perspectives des Premiers Peuples dans la formation en éducation, psychoéducation et travail social | Université du Québec</a:t>
            </a:r>
            <a:endParaRPr lang="en-US" sz="800" dirty="0"/>
          </a:p>
        </p:txBody>
      </p:sp>
    </p:spTree>
    <p:extLst>
      <p:ext uri="{BB962C8B-B14F-4D97-AF65-F5344CB8AC3E}">
        <p14:creationId xmlns:p14="http://schemas.microsoft.com/office/powerpoint/2010/main" val="3562047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8AED7-2367-C67A-CD94-BCC90213FF2C}"/>
            </a:ext>
          </a:extLst>
        </p:cNvPr>
        <p:cNvGrpSpPr/>
        <p:nvPr/>
      </p:nvGrpSpPr>
      <p:grpSpPr>
        <a:xfrm>
          <a:off x="0" y="0"/>
          <a:ext cx="0" cy="0"/>
          <a:chOff x="0" y="0"/>
          <a:chExt cx="0" cy="0"/>
        </a:xfrm>
      </p:grpSpPr>
      <p:sp>
        <p:nvSpPr>
          <p:cNvPr id="217" name="PlaceHolder 1">
            <a:extLst>
              <a:ext uri="{FF2B5EF4-FFF2-40B4-BE49-F238E27FC236}">
                <a16:creationId xmlns:a16="http://schemas.microsoft.com/office/drawing/2014/main" id="{2C1FC445-4325-BB2B-1A80-0A87ABC386F5}"/>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a:tabLst>
                <a:tab pos="0" algn="l"/>
              </a:tabLst>
            </a:pPr>
            <a:r>
              <a:rPr lang="es-ES" sz="2400" b="1" cap="all" spc="-38">
                <a:solidFill>
                  <a:srgbClr val="E73E1B"/>
                </a:solidFill>
                <a:latin typeface="Franklin Gothic Demi"/>
              </a:rPr>
              <a:t>3. OPERATIONAL RECOMMENDATIONS</a:t>
            </a:r>
            <a:endParaRPr lang="fr-FR" sz="2400" b="0" strike="noStrike" spc="-1" dirty="0">
              <a:solidFill>
                <a:srgbClr val="000000"/>
              </a:solidFill>
              <a:latin typeface="Arial"/>
            </a:endParaRPr>
          </a:p>
        </p:txBody>
      </p:sp>
      <p:sp>
        <p:nvSpPr>
          <p:cNvPr id="218" name="PlaceHolder 2">
            <a:extLst>
              <a:ext uri="{FF2B5EF4-FFF2-40B4-BE49-F238E27FC236}">
                <a16:creationId xmlns:a16="http://schemas.microsoft.com/office/drawing/2014/main" id="{84985577-1DCD-254C-1044-E00A0BD99AFE}"/>
              </a:ext>
            </a:extLst>
          </p:cNvPr>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14</a:t>
            </a:fld>
            <a:endParaRPr lang="fr-FR" sz="900" b="0" strike="noStrike" spc="-1">
              <a:solidFill>
                <a:srgbClr val="000000"/>
              </a:solidFill>
              <a:latin typeface="Times New Roman"/>
            </a:endParaRPr>
          </a:p>
        </p:txBody>
      </p:sp>
      <p:sp>
        <p:nvSpPr>
          <p:cNvPr id="219" name="Espace réservé du contenu 1">
            <a:extLst>
              <a:ext uri="{FF2B5EF4-FFF2-40B4-BE49-F238E27FC236}">
                <a16:creationId xmlns:a16="http://schemas.microsoft.com/office/drawing/2014/main" id="{F89CC56D-6933-2C47-DB97-A1FA1E97DF1B}"/>
              </a:ext>
            </a:extLst>
          </p:cNvPr>
          <p:cNvSpPr/>
          <p:nvPr/>
        </p:nvSpPr>
        <p:spPr>
          <a:xfrm>
            <a:off x="138982" y="1313627"/>
            <a:ext cx="4479750" cy="4767685"/>
          </a:xfrm>
          <a:prstGeom prst="rect">
            <a:avLst/>
          </a:prstGeom>
          <a:noFill/>
          <a:ln w="0">
            <a:noFill/>
          </a:ln>
        </p:spPr>
        <p:txBody>
          <a:bodyPr lIns="90000" tIns="45000" rIns="90000" bIns="45000" anchor="t">
            <a:normAutofit/>
          </a:bodyPr>
          <a:lstStyle/>
          <a:p>
            <a:pPr marL="0" lvl="1"/>
            <a:r>
              <a:rPr lang="en-US" b="1" kern="0" noProof="0">
                <a:solidFill>
                  <a:srgbClr val="2BA894"/>
                </a:solidFill>
                <a:latin typeface="Aptos" panose="020B0004020202020204" pitchFamily="34" charset="0"/>
              </a:rPr>
              <a:t>3. </a:t>
            </a:r>
            <a:r>
              <a:rPr lang="en-US" b="1" kern="0" noProof="0" dirty="0">
                <a:solidFill>
                  <a:srgbClr val="2BA894"/>
                </a:solidFill>
                <a:latin typeface="Aptos" panose="020B0004020202020204" pitchFamily="34" charset="0"/>
              </a:rPr>
              <a:t>Prioritizing youth and school initiatives</a:t>
            </a:r>
          </a:p>
          <a:p>
            <a:endParaRPr lang="en-US" b="1" noProof="0" dirty="0">
              <a:latin typeface="Aptos" panose="020B0004020202020204" pitchFamily="34" charset="0"/>
            </a:endParaRPr>
          </a:p>
          <a:p>
            <a:r>
              <a:rPr lang="en-US" sz="1700" b="1" noProof="0" dirty="0">
                <a:latin typeface="Aptos" panose="020B0004020202020204" pitchFamily="34" charset="0"/>
              </a:rPr>
              <a:t>Objective: </a:t>
            </a:r>
            <a:r>
              <a:rPr lang="en-US" sz="1700" noProof="0" dirty="0">
                <a:latin typeface="Aptos" panose="020B0004020202020204" pitchFamily="34" charset="0"/>
              </a:rPr>
              <a:t>Focusing on intergenerational leverage.</a:t>
            </a:r>
          </a:p>
          <a:p>
            <a:endParaRPr lang="en-US" sz="1700" noProof="0" dirty="0">
              <a:latin typeface="Aptos" panose="020B0004020202020204" pitchFamily="34" charset="0"/>
            </a:endParaRPr>
          </a:p>
          <a:p>
            <a:r>
              <a:rPr lang="en-US" sz="1700" b="1" noProof="0" dirty="0">
                <a:latin typeface="Aptos" panose="020B0004020202020204" pitchFamily="34" charset="0"/>
              </a:rPr>
              <a:t>Terms: </a:t>
            </a:r>
            <a:r>
              <a:rPr lang="en-US" sz="1700" noProof="0" dirty="0">
                <a:latin typeface="Aptos" panose="020B0004020202020204" pitchFamily="34" charset="0"/>
              </a:rPr>
              <a:t>Schools and youth organizations could:</a:t>
            </a:r>
          </a:p>
          <a:p>
            <a:pPr marL="285750" indent="-285750">
              <a:buClr>
                <a:srgbClr val="C00000"/>
              </a:buClr>
              <a:buFont typeface="Arial" panose="020B0604020202020204" pitchFamily="34" charset="0"/>
              <a:buChar char="•"/>
            </a:pPr>
            <a:r>
              <a:rPr lang="en-US" sz="1600" noProof="0" dirty="0">
                <a:latin typeface="Aptos" panose="020B0004020202020204" pitchFamily="34" charset="0"/>
              </a:rPr>
              <a:t>Develop joint projects between Indigenous youth and newcomers;
Promote immersive activities (workshops, leadership, sports, arts);
Integrate parents into certain initiatives;
To value the commonalities related to colonial experiences and cultural diversity.</a:t>
            </a:r>
          </a:p>
          <a:p>
            <a:pPr>
              <a:buClr>
                <a:srgbClr val="C00000"/>
              </a:buClr>
            </a:pPr>
            <a:endParaRPr lang="en-US" sz="1700" b="1" noProof="0" dirty="0">
              <a:latin typeface="Aptos" panose="020B0004020202020204" pitchFamily="34" charset="0"/>
            </a:endParaRPr>
          </a:p>
          <a:p>
            <a:pPr marL="285750" indent="-285750">
              <a:buClr>
                <a:srgbClr val="C00000"/>
              </a:buClr>
              <a:buFont typeface="Wingdings" panose="05000000000000000000" pitchFamily="2" charset="2"/>
              <a:buChar char="Ø"/>
            </a:pPr>
            <a:r>
              <a:rPr lang="en-US" sz="1700" b="1" i="1" noProof="0" dirty="0">
                <a:latin typeface="Aptos" panose="020B0004020202020204" pitchFamily="34" charset="0"/>
              </a:rPr>
              <a:t>Youth is identified as the most open and transformable group.</a:t>
            </a:r>
          </a:p>
          <a:p>
            <a:pPr>
              <a:lnSpc>
                <a:spcPct val="90000"/>
              </a:lnSpc>
              <a:spcBef>
                <a:spcPts val="1000"/>
              </a:spcBef>
            </a:pPr>
            <a:endParaRPr lang="en-US" noProof="0" dirty="0">
              <a:latin typeface="Aptos" panose="020B0004020202020204" pitchFamily="34" charset="0"/>
            </a:endParaRPr>
          </a:p>
        </p:txBody>
      </p:sp>
      <p:sp>
        <p:nvSpPr>
          <p:cNvPr id="6" name="TextBox 5">
            <a:extLst>
              <a:ext uri="{FF2B5EF4-FFF2-40B4-BE49-F238E27FC236}">
                <a16:creationId xmlns:a16="http://schemas.microsoft.com/office/drawing/2014/main" id="{9248D8DB-356E-1DD5-67ED-41D0EC0709FE}"/>
              </a:ext>
            </a:extLst>
          </p:cNvPr>
          <p:cNvSpPr txBox="1"/>
          <p:nvPr/>
        </p:nvSpPr>
        <p:spPr>
          <a:xfrm>
            <a:off x="4932052" y="5338697"/>
            <a:ext cx="4072966" cy="338554"/>
          </a:xfrm>
          <a:prstGeom prst="rect">
            <a:avLst/>
          </a:prstGeom>
          <a:noFill/>
        </p:spPr>
        <p:txBody>
          <a:bodyPr wrap="square">
            <a:spAutoFit/>
          </a:bodyPr>
          <a:lstStyle/>
          <a:p>
            <a:r>
              <a:rPr lang="fr-FR" sz="800" dirty="0">
                <a:hlinkClick r:id="rId3"/>
              </a:rPr>
              <a:t>Association Jeunesse Fransaskoise | Activités en français pour jeunes en Saskatchewan</a:t>
            </a:r>
            <a:endParaRPr lang="en-US" sz="800" dirty="0"/>
          </a:p>
        </p:txBody>
      </p:sp>
      <p:pic>
        <p:nvPicPr>
          <p:cNvPr id="4" name="Picture 3">
            <a:extLst>
              <a:ext uri="{FF2B5EF4-FFF2-40B4-BE49-F238E27FC236}">
                <a16:creationId xmlns:a16="http://schemas.microsoft.com/office/drawing/2014/main" id="{AF595C14-DAAE-C582-EE1C-96BDC48C261C}"/>
              </a:ext>
            </a:extLst>
          </p:cNvPr>
          <p:cNvPicPr>
            <a:picLocks noChangeAspect="1"/>
          </p:cNvPicPr>
          <p:nvPr/>
        </p:nvPicPr>
        <p:blipFill>
          <a:blip r:embed="rId4"/>
          <a:stretch>
            <a:fillRect/>
          </a:stretch>
        </p:blipFill>
        <p:spPr>
          <a:xfrm>
            <a:off x="4770322" y="1748378"/>
            <a:ext cx="4372598" cy="3361243"/>
          </a:xfrm>
          <a:prstGeom prst="rect">
            <a:avLst/>
          </a:prstGeom>
        </p:spPr>
      </p:pic>
    </p:spTree>
    <p:extLst>
      <p:ext uri="{BB962C8B-B14F-4D97-AF65-F5344CB8AC3E}">
        <p14:creationId xmlns:p14="http://schemas.microsoft.com/office/powerpoint/2010/main" val="303609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94766-7ACB-E670-42CB-70437CC6A17E}"/>
            </a:ext>
          </a:extLst>
        </p:cNvPr>
        <p:cNvGrpSpPr/>
        <p:nvPr/>
      </p:nvGrpSpPr>
      <p:grpSpPr>
        <a:xfrm>
          <a:off x="0" y="0"/>
          <a:ext cx="0" cy="0"/>
          <a:chOff x="0" y="0"/>
          <a:chExt cx="0" cy="0"/>
        </a:xfrm>
      </p:grpSpPr>
      <p:sp>
        <p:nvSpPr>
          <p:cNvPr id="217" name="PlaceHolder 1">
            <a:extLst>
              <a:ext uri="{FF2B5EF4-FFF2-40B4-BE49-F238E27FC236}">
                <a16:creationId xmlns:a16="http://schemas.microsoft.com/office/drawing/2014/main" id="{8CE7C8C1-FF8A-C61F-1C04-E6098AEEF758}"/>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a:tabLst>
                <a:tab pos="0" algn="l"/>
              </a:tabLst>
            </a:pPr>
            <a:r>
              <a:rPr lang="es-ES" sz="2400" b="1" cap="all" spc="-38">
                <a:solidFill>
                  <a:srgbClr val="E73E1B"/>
                </a:solidFill>
                <a:latin typeface="Franklin Gothic Demi"/>
              </a:rPr>
              <a:t>3. OPERATIONAL RECOMMENDATIONS</a:t>
            </a:r>
            <a:endParaRPr lang="fr-FR" sz="2400" b="0" strike="noStrike" spc="-1" dirty="0">
              <a:solidFill>
                <a:srgbClr val="000000"/>
              </a:solidFill>
              <a:latin typeface="Arial"/>
            </a:endParaRPr>
          </a:p>
        </p:txBody>
      </p:sp>
      <p:sp>
        <p:nvSpPr>
          <p:cNvPr id="218" name="PlaceHolder 2">
            <a:extLst>
              <a:ext uri="{FF2B5EF4-FFF2-40B4-BE49-F238E27FC236}">
                <a16:creationId xmlns:a16="http://schemas.microsoft.com/office/drawing/2014/main" id="{F09C6A18-9016-D60A-7768-DA2D7378820F}"/>
              </a:ext>
            </a:extLst>
          </p:cNvPr>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15</a:t>
            </a:fld>
            <a:endParaRPr lang="fr-FR" sz="900" b="0" strike="noStrike" spc="-1">
              <a:solidFill>
                <a:srgbClr val="000000"/>
              </a:solidFill>
              <a:latin typeface="Times New Roman"/>
            </a:endParaRPr>
          </a:p>
        </p:txBody>
      </p:sp>
      <p:sp>
        <p:nvSpPr>
          <p:cNvPr id="219" name="Espace réservé du contenu 1">
            <a:extLst>
              <a:ext uri="{FF2B5EF4-FFF2-40B4-BE49-F238E27FC236}">
                <a16:creationId xmlns:a16="http://schemas.microsoft.com/office/drawing/2014/main" id="{6C16A26A-BBF9-0548-BC9C-8E86FFC83DA2}"/>
              </a:ext>
            </a:extLst>
          </p:cNvPr>
          <p:cNvSpPr/>
          <p:nvPr/>
        </p:nvSpPr>
        <p:spPr>
          <a:xfrm>
            <a:off x="138982" y="1313627"/>
            <a:ext cx="4479750" cy="4767685"/>
          </a:xfrm>
          <a:prstGeom prst="rect">
            <a:avLst/>
          </a:prstGeom>
          <a:noFill/>
          <a:ln w="0">
            <a:noFill/>
          </a:ln>
        </p:spPr>
        <p:txBody>
          <a:bodyPr lIns="90000" tIns="45000" rIns="90000" bIns="45000" anchor="t">
            <a:normAutofit/>
          </a:bodyPr>
          <a:lstStyle/>
          <a:p>
            <a:pPr marL="0" lvl="1"/>
            <a:r>
              <a:rPr lang="en-US" b="1" kern="0" noProof="0">
                <a:solidFill>
                  <a:srgbClr val="2BA894"/>
                </a:solidFill>
                <a:latin typeface="Aptos" panose="020B0004020202020204" pitchFamily="34" charset="0"/>
              </a:rPr>
              <a:t>4. </a:t>
            </a:r>
            <a:r>
              <a:rPr lang="en-US" b="1" kern="0" noProof="0" dirty="0">
                <a:solidFill>
                  <a:srgbClr val="2BA894"/>
                </a:solidFill>
                <a:latin typeface="Aptos" panose="020B0004020202020204" pitchFamily="34" charset="0"/>
              </a:rPr>
              <a:t>Create a standing round table for the RIF-Indigenous organizations</a:t>
            </a:r>
          </a:p>
          <a:p>
            <a:endParaRPr lang="en-US" b="1" noProof="0" dirty="0">
              <a:latin typeface="Aptos" panose="020B0004020202020204" pitchFamily="34" charset="0"/>
            </a:endParaRPr>
          </a:p>
          <a:p>
            <a:r>
              <a:rPr lang="en-US" sz="1700" b="1" noProof="0" dirty="0">
                <a:latin typeface="Aptos" panose="020B0004020202020204" pitchFamily="34" charset="0"/>
              </a:rPr>
              <a:t>Objective : </a:t>
            </a:r>
            <a:r>
              <a:rPr lang="en-US" sz="1700" noProof="0" dirty="0">
                <a:latin typeface="Aptos" panose="020B0004020202020204" pitchFamily="34" charset="0"/>
              </a:rPr>
              <a:t>Structuring the long-term dialogue.</a:t>
            </a:r>
          </a:p>
          <a:p>
            <a:endParaRPr lang="en-US" sz="1700" b="1" noProof="0" dirty="0">
              <a:latin typeface="Aptos" panose="020B0004020202020204" pitchFamily="34" charset="0"/>
            </a:endParaRPr>
          </a:p>
          <a:p>
            <a:r>
              <a:rPr lang="en-US" sz="1700" b="1" noProof="0" dirty="0">
                <a:latin typeface="Aptos" panose="020B0004020202020204" pitchFamily="34" charset="0"/>
              </a:rPr>
              <a:t>Terms: </a:t>
            </a:r>
            <a:r>
              <a:rPr lang="en-US" sz="1700" noProof="0" dirty="0">
                <a:latin typeface="Aptos" panose="020B0004020202020204" pitchFamily="34" charset="0"/>
              </a:rPr>
              <a:t>The RIF-SK could:</a:t>
            </a:r>
          </a:p>
          <a:p>
            <a:pPr marL="285750" indent="-285750">
              <a:buClr>
                <a:srgbClr val="C00000"/>
              </a:buClr>
              <a:buFont typeface="Arial" panose="020B0604020202020204" pitchFamily="34" charset="0"/>
              <a:buChar char="•"/>
            </a:pPr>
            <a:r>
              <a:rPr lang="en-US" sz="1700" noProof="0" dirty="0">
                <a:latin typeface="Aptos" panose="020B0004020202020204" pitchFamily="34" charset="0"/>
              </a:rPr>
              <a:t>Establish a formal round table with Indigenous representatives;
To ensure a balanced representation (institutional and community);
Define an annual joint action plan;
Periodically assess progress.</a:t>
            </a:r>
          </a:p>
          <a:p>
            <a:endParaRPr lang="en-US" sz="1700" noProof="0" dirty="0">
              <a:latin typeface="Aptos" panose="020B0004020202020204" pitchFamily="34" charset="0"/>
            </a:endParaRPr>
          </a:p>
          <a:p>
            <a:r>
              <a:rPr lang="en-US" sz="1700" noProof="0" dirty="0">
                <a:latin typeface="Aptos" panose="020B0004020202020204" pitchFamily="34" charset="0"/>
              </a:rPr>
              <a:t>This would avoid one-off partnerships that are dependent on individuals.</a:t>
            </a:r>
          </a:p>
          <a:p>
            <a:pPr>
              <a:lnSpc>
                <a:spcPct val="90000"/>
              </a:lnSpc>
              <a:spcBef>
                <a:spcPts val="1000"/>
              </a:spcBef>
            </a:pPr>
            <a:endParaRPr lang="en-US" noProof="0" dirty="0">
              <a:latin typeface="Aptos" panose="020B0004020202020204" pitchFamily="34" charset="0"/>
            </a:endParaRPr>
          </a:p>
        </p:txBody>
      </p:sp>
      <p:sp>
        <p:nvSpPr>
          <p:cNvPr id="6" name="TextBox 5">
            <a:extLst>
              <a:ext uri="{FF2B5EF4-FFF2-40B4-BE49-F238E27FC236}">
                <a16:creationId xmlns:a16="http://schemas.microsoft.com/office/drawing/2014/main" id="{01D9C601-6F36-461C-B7FF-0A7F0032ED32}"/>
              </a:ext>
            </a:extLst>
          </p:cNvPr>
          <p:cNvSpPr txBox="1"/>
          <p:nvPr/>
        </p:nvSpPr>
        <p:spPr>
          <a:xfrm>
            <a:off x="4932052" y="5338697"/>
            <a:ext cx="4072966" cy="338554"/>
          </a:xfrm>
          <a:prstGeom prst="rect">
            <a:avLst/>
          </a:prstGeom>
          <a:noFill/>
        </p:spPr>
        <p:txBody>
          <a:bodyPr wrap="square">
            <a:spAutoFit/>
          </a:bodyPr>
          <a:lstStyle/>
          <a:p>
            <a:r>
              <a:rPr lang="en-US" sz="800" dirty="0">
                <a:hlinkClick r:id="rId3"/>
              </a:rPr>
              <a:t>Voices of Black youth remind adults in schools to listen — and act to empower them | Ontario Institute for Studies in Education</a:t>
            </a:r>
            <a:endParaRPr lang="en-US" sz="800" dirty="0"/>
          </a:p>
        </p:txBody>
      </p:sp>
      <p:pic>
        <p:nvPicPr>
          <p:cNvPr id="2" name="Picture 1" descr="Voices of Black youth remind adults in schools to listen — and act to empower them | Ontario Institute for Studies in Education">
            <a:extLst>
              <a:ext uri="{FF2B5EF4-FFF2-40B4-BE49-F238E27FC236}">
                <a16:creationId xmlns:a16="http://schemas.microsoft.com/office/drawing/2014/main" id="{8C760E3F-6A90-9FBE-F1DF-DD8EE16F2CFD}"/>
              </a:ext>
            </a:extLst>
          </p:cNvPr>
          <p:cNvPicPr>
            <a:picLocks noChangeAspect="1"/>
          </p:cNvPicPr>
          <p:nvPr/>
        </p:nvPicPr>
        <p:blipFill>
          <a:blip r:embed="rId4"/>
          <a:stretch>
            <a:fillRect/>
          </a:stretch>
        </p:blipFill>
        <p:spPr>
          <a:xfrm>
            <a:off x="4932052" y="1614092"/>
            <a:ext cx="4211948" cy="3407387"/>
          </a:xfrm>
          <a:prstGeom prst="rect">
            <a:avLst/>
          </a:prstGeom>
        </p:spPr>
      </p:pic>
    </p:spTree>
    <p:extLst>
      <p:ext uri="{BB962C8B-B14F-4D97-AF65-F5344CB8AC3E}">
        <p14:creationId xmlns:p14="http://schemas.microsoft.com/office/powerpoint/2010/main" val="167824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6BD53-179E-951E-518B-66BD0C327213}"/>
            </a:ext>
          </a:extLst>
        </p:cNvPr>
        <p:cNvGrpSpPr/>
        <p:nvPr/>
      </p:nvGrpSpPr>
      <p:grpSpPr>
        <a:xfrm>
          <a:off x="0" y="0"/>
          <a:ext cx="0" cy="0"/>
          <a:chOff x="0" y="0"/>
          <a:chExt cx="0" cy="0"/>
        </a:xfrm>
      </p:grpSpPr>
      <p:sp>
        <p:nvSpPr>
          <p:cNvPr id="217" name="PlaceHolder 1">
            <a:extLst>
              <a:ext uri="{FF2B5EF4-FFF2-40B4-BE49-F238E27FC236}">
                <a16:creationId xmlns:a16="http://schemas.microsoft.com/office/drawing/2014/main" id="{57C45B82-3583-1963-D1E1-2658841A2372}"/>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a:tabLst>
                <a:tab pos="0" algn="l"/>
              </a:tabLst>
            </a:pPr>
            <a:r>
              <a:rPr lang="es-ES" sz="2400" b="1" cap="all" spc="-38">
                <a:solidFill>
                  <a:srgbClr val="E73E1B"/>
                </a:solidFill>
                <a:latin typeface="Franklin Gothic Demi"/>
              </a:rPr>
              <a:t>3. OPERATIONAL RECOMMENDATIONS</a:t>
            </a:r>
            <a:endParaRPr lang="fr-FR" sz="2400" b="0" strike="noStrike" spc="-1" dirty="0">
              <a:solidFill>
                <a:srgbClr val="000000"/>
              </a:solidFill>
              <a:latin typeface="Arial"/>
            </a:endParaRPr>
          </a:p>
        </p:txBody>
      </p:sp>
      <p:sp>
        <p:nvSpPr>
          <p:cNvPr id="218" name="PlaceHolder 2">
            <a:extLst>
              <a:ext uri="{FF2B5EF4-FFF2-40B4-BE49-F238E27FC236}">
                <a16:creationId xmlns:a16="http://schemas.microsoft.com/office/drawing/2014/main" id="{9A2A9F47-E049-FD44-EADC-A0CED1E4F28B}"/>
              </a:ext>
            </a:extLst>
          </p:cNvPr>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16</a:t>
            </a:fld>
            <a:endParaRPr lang="fr-FR" sz="900" b="0" strike="noStrike" spc="-1">
              <a:solidFill>
                <a:srgbClr val="000000"/>
              </a:solidFill>
              <a:latin typeface="Times New Roman"/>
            </a:endParaRPr>
          </a:p>
        </p:txBody>
      </p:sp>
      <p:sp>
        <p:nvSpPr>
          <p:cNvPr id="219" name="Espace réservé du contenu 1">
            <a:extLst>
              <a:ext uri="{FF2B5EF4-FFF2-40B4-BE49-F238E27FC236}">
                <a16:creationId xmlns:a16="http://schemas.microsoft.com/office/drawing/2014/main" id="{A8508F50-0930-9E8A-6FF3-42CCA521A06B}"/>
              </a:ext>
            </a:extLst>
          </p:cNvPr>
          <p:cNvSpPr/>
          <p:nvPr/>
        </p:nvSpPr>
        <p:spPr>
          <a:xfrm>
            <a:off x="138982" y="1313627"/>
            <a:ext cx="4479750" cy="5220373"/>
          </a:xfrm>
          <a:prstGeom prst="rect">
            <a:avLst/>
          </a:prstGeom>
          <a:noFill/>
          <a:ln w="0">
            <a:noFill/>
          </a:ln>
        </p:spPr>
        <p:txBody>
          <a:bodyPr lIns="90000" tIns="45000" rIns="90000" bIns="45000" anchor="t">
            <a:normAutofit/>
          </a:bodyPr>
          <a:lstStyle/>
          <a:p>
            <a:pPr marL="0" lvl="1"/>
            <a:r>
              <a:rPr lang="en-US" b="1" kern="0" noProof="0">
                <a:solidFill>
                  <a:srgbClr val="2BA894"/>
                </a:solidFill>
                <a:latin typeface="Aptos" panose="020B0004020202020204" pitchFamily="34" charset="0"/>
              </a:rPr>
              <a:t>5. </a:t>
            </a:r>
            <a:r>
              <a:rPr lang="en-US" b="1" kern="0" noProof="0" dirty="0">
                <a:solidFill>
                  <a:srgbClr val="2BA894"/>
                </a:solidFill>
                <a:latin typeface="Aptos" panose="020B0004020202020204" pitchFamily="34" charset="0"/>
              </a:rPr>
              <a:t>Financially and logistically support joint initiatives</a:t>
            </a:r>
          </a:p>
          <a:p>
            <a:endParaRPr lang="en-US" b="1" noProof="0" dirty="0">
              <a:latin typeface="Aptos" panose="020B0004020202020204" pitchFamily="34" charset="0"/>
            </a:endParaRPr>
          </a:p>
          <a:p>
            <a:r>
              <a:rPr lang="en-US" sz="1700" b="1" noProof="0" dirty="0">
                <a:latin typeface="Aptos" panose="020B0004020202020204" pitchFamily="34" charset="0"/>
              </a:rPr>
              <a:t>Objective : </a:t>
            </a:r>
            <a:r>
              <a:rPr lang="en-US" sz="1700" noProof="0" dirty="0">
                <a:latin typeface="Aptos" panose="020B0004020202020204" pitchFamily="34" charset="0"/>
              </a:rPr>
              <a:t>Reduce identified systemic barriers.</a:t>
            </a:r>
          </a:p>
          <a:p>
            <a:endParaRPr lang="en-US" sz="1700" b="1" noProof="0" dirty="0">
              <a:latin typeface="Aptos" panose="020B0004020202020204" pitchFamily="34" charset="0"/>
            </a:endParaRPr>
          </a:p>
          <a:p>
            <a:r>
              <a:rPr lang="en-US" sz="1700" b="1" noProof="0" dirty="0">
                <a:latin typeface="Aptos" panose="020B0004020202020204" pitchFamily="34" charset="0"/>
              </a:rPr>
              <a:t>Terms: </a:t>
            </a:r>
            <a:r>
              <a:rPr lang="en-US" sz="1700" noProof="0" dirty="0">
                <a:latin typeface="Aptos" panose="020B0004020202020204" pitchFamily="34" charset="0"/>
              </a:rPr>
              <a:t>In collaboration with public institutions, it is recommended that:</a:t>
            </a:r>
          </a:p>
          <a:p>
            <a:pPr marL="285750" indent="-285750">
              <a:buClr>
                <a:srgbClr val="C00000"/>
              </a:buClr>
              <a:buFont typeface="Arial" panose="020B0604020202020204" pitchFamily="34" charset="0"/>
              <a:buChar char="•"/>
            </a:pPr>
            <a:r>
              <a:rPr lang="en-US" sz="1700" noProof="0" dirty="0">
                <a:latin typeface="Aptos" panose="020B0004020202020204" pitchFamily="34" charset="0"/>
              </a:rPr>
              <a:t>Create a fund dedicated to merger projects;
Financing transportation to reserves or events;
Support formalized partnerships;
Supporting under-resourced regional organizations.</a:t>
            </a:r>
          </a:p>
          <a:p>
            <a:endParaRPr lang="en-US" sz="1700" noProof="0" dirty="0">
              <a:latin typeface="Aptos" panose="020B0004020202020204" pitchFamily="34" charset="0"/>
            </a:endParaRPr>
          </a:p>
          <a:p>
            <a:pPr marL="285750" indent="-285750">
              <a:buFont typeface="Wingdings" panose="05000000000000000000" pitchFamily="2" charset="2"/>
              <a:buChar char="Ø"/>
            </a:pPr>
            <a:r>
              <a:rPr lang="en-US" sz="1700" b="1" i="1" noProof="0" dirty="0">
                <a:latin typeface="Aptos" panose="020B0004020202020204" pitchFamily="34" charset="0"/>
              </a:rPr>
              <a:t>Several obstacles are logistical and budgetary rather than relational.</a:t>
            </a:r>
          </a:p>
        </p:txBody>
      </p:sp>
      <p:sp>
        <p:nvSpPr>
          <p:cNvPr id="6" name="TextBox 5">
            <a:extLst>
              <a:ext uri="{FF2B5EF4-FFF2-40B4-BE49-F238E27FC236}">
                <a16:creationId xmlns:a16="http://schemas.microsoft.com/office/drawing/2014/main" id="{4381BA86-EF8C-A1A4-D789-DD0339D74B80}"/>
              </a:ext>
            </a:extLst>
          </p:cNvPr>
          <p:cNvSpPr txBox="1"/>
          <p:nvPr/>
        </p:nvSpPr>
        <p:spPr>
          <a:xfrm>
            <a:off x="4932052" y="5676924"/>
            <a:ext cx="4072966" cy="215444"/>
          </a:xfrm>
          <a:prstGeom prst="rect">
            <a:avLst/>
          </a:prstGeom>
          <a:noFill/>
        </p:spPr>
        <p:txBody>
          <a:bodyPr wrap="square">
            <a:spAutoFit/>
          </a:bodyPr>
          <a:lstStyle/>
          <a:p>
            <a:r>
              <a:rPr lang="en-US" sz="800" dirty="0">
                <a:hlinkClick r:id="rId3"/>
              </a:rPr>
              <a:t>Funding | Aboriginal Friendship </a:t>
            </a:r>
            <a:r>
              <a:rPr lang="en-US" sz="800" dirty="0" err="1">
                <a:hlinkClick r:id="rId3"/>
              </a:rPr>
              <a:t>Centres</a:t>
            </a:r>
            <a:r>
              <a:rPr lang="en-US" sz="800" dirty="0">
                <a:hlinkClick r:id="rId3"/>
              </a:rPr>
              <a:t> of Saskatchewan</a:t>
            </a:r>
            <a:endParaRPr lang="en-US" sz="800" dirty="0"/>
          </a:p>
        </p:txBody>
      </p:sp>
      <p:pic>
        <p:nvPicPr>
          <p:cNvPr id="3" name="Picture 2" descr="Funding | Aboriginal Friendship Centres of Saskatchewan">
            <a:extLst>
              <a:ext uri="{FF2B5EF4-FFF2-40B4-BE49-F238E27FC236}">
                <a16:creationId xmlns:a16="http://schemas.microsoft.com/office/drawing/2014/main" id="{919A5B95-F6AA-3888-0653-AE0C9AFB8A8F}"/>
              </a:ext>
            </a:extLst>
          </p:cNvPr>
          <p:cNvPicPr>
            <a:picLocks noChangeAspect="1"/>
          </p:cNvPicPr>
          <p:nvPr/>
        </p:nvPicPr>
        <p:blipFill>
          <a:blip r:embed="rId4"/>
          <a:stretch>
            <a:fillRect/>
          </a:stretch>
        </p:blipFill>
        <p:spPr>
          <a:xfrm>
            <a:off x="4725934" y="1342552"/>
            <a:ext cx="4721332" cy="4111527"/>
          </a:xfrm>
          <a:prstGeom prst="rect">
            <a:avLst/>
          </a:prstGeom>
        </p:spPr>
      </p:pic>
    </p:spTree>
    <p:extLst>
      <p:ext uri="{BB962C8B-B14F-4D97-AF65-F5344CB8AC3E}">
        <p14:creationId xmlns:p14="http://schemas.microsoft.com/office/powerpoint/2010/main" val="187711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3F2E8-C25C-0904-C9C4-83F323BE477F}"/>
            </a:ext>
          </a:extLst>
        </p:cNvPr>
        <p:cNvGrpSpPr/>
        <p:nvPr/>
      </p:nvGrpSpPr>
      <p:grpSpPr>
        <a:xfrm>
          <a:off x="0" y="0"/>
          <a:ext cx="0" cy="0"/>
          <a:chOff x="0" y="0"/>
          <a:chExt cx="0" cy="0"/>
        </a:xfrm>
      </p:grpSpPr>
      <p:sp>
        <p:nvSpPr>
          <p:cNvPr id="217" name="PlaceHolder 1">
            <a:extLst>
              <a:ext uri="{FF2B5EF4-FFF2-40B4-BE49-F238E27FC236}">
                <a16:creationId xmlns:a16="http://schemas.microsoft.com/office/drawing/2014/main" id="{224F70C7-9BFB-CCC2-44AA-8AAB225F2F83}"/>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a:tabLst>
                <a:tab pos="0" algn="l"/>
              </a:tabLst>
            </a:pPr>
            <a:r>
              <a:rPr lang="es-ES" sz="2400" b="1" cap="all" spc="-38">
                <a:solidFill>
                  <a:srgbClr val="E73E1B"/>
                </a:solidFill>
                <a:latin typeface="Franklin Gothic Demi"/>
              </a:rPr>
              <a:t>3. OPERATIONAL RECOMMENDATIONS</a:t>
            </a:r>
            <a:endParaRPr lang="fr-FR" sz="2400" b="0" strike="noStrike" spc="-1" dirty="0">
              <a:solidFill>
                <a:srgbClr val="000000"/>
              </a:solidFill>
              <a:latin typeface="Arial"/>
            </a:endParaRPr>
          </a:p>
        </p:txBody>
      </p:sp>
      <p:sp>
        <p:nvSpPr>
          <p:cNvPr id="218" name="PlaceHolder 2">
            <a:extLst>
              <a:ext uri="{FF2B5EF4-FFF2-40B4-BE49-F238E27FC236}">
                <a16:creationId xmlns:a16="http://schemas.microsoft.com/office/drawing/2014/main" id="{86DEB1C7-430E-EE29-7A99-C6C6F51D333D}"/>
              </a:ext>
            </a:extLst>
          </p:cNvPr>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17</a:t>
            </a:fld>
            <a:endParaRPr lang="fr-FR" sz="900" b="0" strike="noStrike" spc="-1" dirty="0">
              <a:solidFill>
                <a:srgbClr val="000000"/>
              </a:solidFill>
              <a:latin typeface="Times New Roman"/>
            </a:endParaRPr>
          </a:p>
        </p:txBody>
      </p:sp>
      <p:sp>
        <p:nvSpPr>
          <p:cNvPr id="219" name="Espace réservé du contenu 1">
            <a:extLst>
              <a:ext uri="{FF2B5EF4-FFF2-40B4-BE49-F238E27FC236}">
                <a16:creationId xmlns:a16="http://schemas.microsoft.com/office/drawing/2014/main" id="{5F24CB35-EF94-7941-C902-1D13B4C8FE81}"/>
              </a:ext>
            </a:extLst>
          </p:cNvPr>
          <p:cNvSpPr/>
          <p:nvPr/>
        </p:nvSpPr>
        <p:spPr>
          <a:xfrm>
            <a:off x="138982" y="1313627"/>
            <a:ext cx="4479750" cy="5406853"/>
          </a:xfrm>
          <a:prstGeom prst="rect">
            <a:avLst/>
          </a:prstGeom>
          <a:noFill/>
          <a:ln w="0">
            <a:noFill/>
          </a:ln>
        </p:spPr>
        <p:txBody>
          <a:bodyPr lIns="90000" tIns="45000" rIns="90000" bIns="45000" anchor="t">
            <a:normAutofit/>
          </a:bodyPr>
          <a:lstStyle/>
          <a:p>
            <a:pPr marL="0" lvl="1"/>
            <a:r>
              <a:rPr lang="en-US" b="1" kern="0" noProof="0" dirty="0">
                <a:solidFill>
                  <a:srgbClr val="2BA894"/>
                </a:solidFill>
                <a:latin typeface="Aptos" panose="020B0004020202020204" pitchFamily="34" charset="0"/>
              </a:rPr>
              <a:t>6. Develop a communication and ongoing outreach strategy</a:t>
            </a:r>
          </a:p>
          <a:p>
            <a:endParaRPr lang="en-US" b="1" noProof="0" dirty="0">
              <a:latin typeface="Aptos" panose="020B0004020202020204" pitchFamily="34" charset="0"/>
            </a:endParaRPr>
          </a:p>
          <a:p>
            <a:r>
              <a:rPr lang="en-US" sz="1700" b="1" noProof="0" dirty="0">
                <a:latin typeface="Aptos" panose="020B0004020202020204" pitchFamily="34" charset="0"/>
              </a:rPr>
              <a:t>Objective : </a:t>
            </a:r>
            <a:r>
              <a:rPr lang="en-US" sz="1700" noProof="0" dirty="0">
                <a:latin typeface="Aptos" panose="020B0004020202020204" pitchFamily="34" charset="0"/>
              </a:rPr>
              <a:t>Fighting structural biases.</a:t>
            </a:r>
          </a:p>
          <a:p>
            <a:r>
              <a:rPr lang="en-US" sz="1700" b="1" noProof="0" dirty="0">
                <a:latin typeface="Aptos" panose="020B0004020202020204" pitchFamily="34" charset="0"/>
              </a:rPr>
              <a:t>Terms: </a:t>
            </a:r>
            <a:r>
              <a:rPr lang="en-US" sz="1700" noProof="0" dirty="0">
                <a:latin typeface="Aptos" panose="020B0004020202020204" pitchFamily="34" charset="0"/>
              </a:rPr>
              <a:t>The RIF-SK, in collaboration with its members, could:</a:t>
            </a:r>
          </a:p>
          <a:p>
            <a:pPr marL="285750" indent="-285750">
              <a:buClr>
                <a:srgbClr val="C00000"/>
              </a:buClr>
              <a:buFont typeface="Arial" panose="020B0604020202020204" pitchFamily="34" charset="0"/>
              <a:buChar char="•"/>
            </a:pPr>
            <a:r>
              <a:rPr lang="en-US" sz="1700" noProof="0" dirty="0">
                <a:latin typeface="Aptos" panose="020B0004020202020204" pitchFamily="34" charset="0"/>
              </a:rPr>
              <a:t>Highlight positive stories of interaction;
Disseminate information capsules on Indigenous realities;
Promote joint successes;
Raising awareness of urban poverty issues to deconstruct stereotypes.</a:t>
            </a:r>
          </a:p>
          <a:p>
            <a:endParaRPr lang="en-US" sz="1700" noProof="0" dirty="0">
              <a:latin typeface="Aptos" panose="020B0004020202020204" pitchFamily="34" charset="0"/>
            </a:endParaRPr>
          </a:p>
          <a:p>
            <a:pPr marL="285750" indent="-285750">
              <a:buFont typeface="Wingdings" panose="05000000000000000000" pitchFamily="2" charset="2"/>
              <a:buChar char="Ø"/>
            </a:pPr>
            <a:r>
              <a:rPr lang="en-US" sz="1700" b="1" i="1" noProof="0" dirty="0">
                <a:latin typeface="Aptos" panose="020B0004020202020204" pitchFamily="34" charset="0"/>
              </a:rPr>
              <a:t>The negative perceptions observed are mainly related to lack of knowledge and partial exposure to certain social realities.</a:t>
            </a:r>
          </a:p>
        </p:txBody>
      </p:sp>
      <p:sp>
        <p:nvSpPr>
          <p:cNvPr id="6" name="TextBox 5">
            <a:extLst>
              <a:ext uri="{FF2B5EF4-FFF2-40B4-BE49-F238E27FC236}">
                <a16:creationId xmlns:a16="http://schemas.microsoft.com/office/drawing/2014/main" id="{B1776779-E813-BD26-D400-6769F86DF17D}"/>
              </a:ext>
            </a:extLst>
          </p:cNvPr>
          <p:cNvSpPr txBox="1"/>
          <p:nvPr/>
        </p:nvSpPr>
        <p:spPr>
          <a:xfrm>
            <a:off x="4932052" y="5528408"/>
            <a:ext cx="4072966" cy="215444"/>
          </a:xfrm>
          <a:prstGeom prst="rect">
            <a:avLst/>
          </a:prstGeom>
          <a:noFill/>
        </p:spPr>
        <p:txBody>
          <a:bodyPr wrap="square">
            <a:spAutoFit/>
          </a:bodyPr>
          <a:lstStyle/>
          <a:p>
            <a:r>
              <a:rPr lang="fr-FR" sz="800" dirty="0">
                <a:hlinkClick r:id="rId3"/>
              </a:rPr>
              <a:t>Tourisme Autochtone Québec - Les musées autochtones : lieux de patrimoine vivant</a:t>
            </a:r>
            <a:endParaRPr lang="en-US" sz="800" dirty="0"/>
          </a:p>
        </p:txBody>
      </p:sp>
      <p:pic>
        <p:nvPicPr>
          <p:cNvPr id="2" name="Picture 1" descr="Tourisme Autochtone Québec - Les musées autochtones : lieux de patrimoine vivant">
            <a:extLst>
              <a:ext uri="{FF2B5EF4-FFF2-40B4-BE49-F238E27FC236}">
                <a16:creationId xmlns:a16="http://schemas.microsoft.com/office/drawing/2014/main" id="{EBD2D722-7BF5-69FC-BA84-627B8E6A41F3}"/>
              </a:ext>
            </a:extLst>
          </p:cNvPr>
          <p:cNvPicPr>
            <a:picLocks noChangeAspect="1"/>
          </p:cNvPicPr>
          <p:nvPr/>
        </p:nvPicPr>
        <p:blipFill>
          <a:blip r:embed="rId4"/>
          <a:stretch>
            <a:fillRect/>
          </a:stretch>
        </p:blipFill>
        <p:spPr>
          <a:xfrm>
            <a:off x="4789980" y="1593864"/>
            <a:ext cx="4479750" cy="3755375"/>
          </a:xfrm>
          <a:prstGeom prst="rect">
            <a:avLst/>
          </a:prstGeom>
        </p:spPr>
      </p:pic>
    </p:spTree>
    <p:extLst>
      <p:ext uri="{BB962C8B-B14F-4D97-AF65-F5344CB8AC3E}">
        <p14:creationId xmlns:p14="http://schemas.microsoft.com/office/powerpoint/2010/main" val="796023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PlaceHolder 1"/>
          <p:cNvSpPr>
            <a:spLocks noGrp="1"/>
          </p:cNvSpPr>
          <p:nvPr>
            <p:ph type="title"/>
          </p:nvPr>
        </p:nvSpPr>
        <p:spPr>
          <a:xfrm>
            <a:off x="821160" y="268200"/>
            <a:ext cx="8321760" cy="554400"/>
          </a:xfrm>
          <a:prstGeom prst="rect">
            <a:avLst/>
          </a:prstGeom>
          <a:noFill/>
          <a:ln w="0">
            <a:noFill/>
          </a:ln>
        </p:spPr>
        <p:txBody>
          <a:bodyPr lIns="90000" tIns="45000" rIns="90000" bIns="45000" anchor="ctr">
            <a:noAutofit/>
          </a:bodyPr>
          <a:lstStyle/>
          <a:p>
            <a:pPr>
              <a:tabLst>
                <a:tab pos="0" algn="l"/>
              </a:tabLst>
            </a:pPr>
            <a:r>
              <a:rPr lang="fr-FR" sz="2400" b="1" cap="all" spc="-38" dirty="0">
                <a:solidFill>
                  <a:srgbClr val="E73E1B"/>
                </a:solidFill>
                <a:latin typeface="Franklin Gothic Demi"/>
                <a:ea typeface="DejaVu Sans"/>
              </a:rPr>
              <a:t>4. </a:t>
            </a:r>
            <a:r>
              <a:rPr lang="fr-FR" sz="2400" b="1" cap="all" spc="-38" dirty="0">
                <a:solidFill>
                  <a:srgbClr val="E73E1B"/>
                </a:solidFill>
                <a:latin typeface="Franklin Gothic Demi"/>
              </a:rPr>
              <a:t>PROPOSED ACTIVITIES</a:t>
            </a:r>
            <a:endParaRPr lang="fr-FR" sz="2400" b="0" strike="noStrike" spc="-1" dirty="0">
              <a:solidFill>
                <a:srgbClr val="000000"/>
              </a:solidFill>
              <a:latin typeface="Arial"/>
            </a:endParaRPr>
          </a:p>
        </p:txBody>
      </p:sp>
      <p:sp>
        <p:nvSpPr>
          <p:cNvPr id="223" name="PlaceHolder 3"/>
          <p:cNvSpPr>
            <a:spLocks noGrp="1"/>
          </p:cNvSpPr>
          <p:nvPr>
            <p:ph type="sldNum" idx="8"/>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AA4A210D-6BEE-4D89-94AF-E7AAB468D564}" type="slidenum">
              <a:rPr lang="en-CA" sz="900" b="0" strike="noStrike" spc="-1">
                <a:solidFill>
                  <a:srgbClr val="FFFFFF"/>
                </a:solidFill>
                <a:latin typeface="Arial"/>
                <a:ea typeface="DejaVu Sans"/>
              </a:rPr>
              <a:t>18</a:t>
            </a:fld>
            <a:endParaRPr lang="fr-FR" sz="900" b="0" strike="noStrike" spc="-1">
              <a:solidFill>
                <a:srgbClr val="000000"/>
              </a:solidFill>
              <a:latin typeface="Times New Roman"/>
            </a:endParaRPr>
          </a:p>
        </p:txBody>
      </p:sp>
      <p:sp>
        <p:nvSpPr>
          <p:cNvPr id="3" name="TextBox 2">
            <a:extLst>
              <a:ext uri="{FF2B5EF4-FFF2-40B4-BE49-F238E27FC236}">
                <a16:creationId xmlns:a16="http://schemas.microsoft.com/office/drawing/2014/main" id="{21974CD9-DEF2-D574-F555-7EB165F36337}"/>
              </a:ext>
            </a:extLst>
          </p:cNvPr>
          <p:cNvSpPr txBox="1"/>
          <p:nvPr/>
        </p:nvSpPr>
        <p:spPr>
          <a:xfrm>
            <a:off x="143799" y="1249387"/>
            <a:ext cx="3760470" cy="1566711"/>
          </a:xfrm>
          <a:prstGeom prst="rect">
            <a:avLst/>
          </a:prstGeom>
          <a:noFill/>
          <a:ln w="28575">
            <a:solidFill>
              <a:srgbClr val="2BA894"/>
            </a:solidFill>
          </a:ln>
        </p:spPr>
        <p:txBody>
          <a:bodyPr wrap="square">
            <a:spAutoFit/>
          </a:bodyPr>
          <a:lstStyle/>
          <a:p>
            <a:pPr marL="742950" lvl="1" indent="-285750">
              <a:lnSpc>
                <a:spcPct val="115000"/>
              </a:lnSpc>
              <a:buFont typeface="+mj-lt"/>
              <a:buAutoNum type="arabicPeriod"/>
            </a:pPr>
            <a:r>
              <a:rPr lang="en-US" sz="1400" b="1" kern="0" noProof="0">
                <a:solidFill>
                  <a:srgbClr val="2BA894"/>
                </a:solidFill>
                <a:latin typeface="Aptos" panose="020B0004020202020204" pitchFamily="34" charset="0"/>
                <a:ea typeface="Aptos" panose="020B0004020202020204" pitchFamily="34" charset="0"/>
                <a:cs typeface="Aptos" panose="020B0004020202020204" pitchFamily="34" charset="0"/>
              </a:rPr>
              <a:t>Intercultural Dialogue Circles</a:t>
            </a:r>
            <a:endParaRPr lang="en-US" sz="1400" b="1" kern="100" noProof="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gn="just">
              <a:lnSpc>
                <a:spcPct val="115000"/>
              </a:lnSpc>
              <a:buNone/>
            </a:pPr>
            <a:r>
              <a:rPr lang="en-US" sz="1400" b="1" kern="100" noProof="0" dirty="0">
                <a:solidFill>
                  <a:srgbClr val="7F7F7F"/>
                </a:solidFill>
                <a:latin typeface="Aptos" panose="020B0004020202020204" pitchFamily="34" charset="0"/>
                <a:ea typeface="Aptos" panose="020B0004020202020204" pitchFamily="34" charset="0"/>
                <a:cs typeface="Arial" panose="020B0604020202020204" pitchFamily="34" charset="0"/>
              </a:rPr>
              <a:t>Description</a:t>
            </a:r>
            <a:r>
              <a:rPr lang="en-US" sz="1400" b="1" kern="100" noProof="0" dirty="0">
                <a:solidFill>
                  <a:srgbClr val="7F7F7F"/>
                </a:solidFill>
                <a:effectLst/>
                <a:latin typeface="Aptos" panose="020B0004020202020204" pitchFamily="34" charset="0"/>
                <a:ea typeface="Aptos" panose="020B0004020202020204" pitchFamily="34" charset="0"/>
                <a:cs typeface="Arial" panose="020B0604020202020204" pitchFamily="34" charset="0"/>
              </a:rPr>
              <a:t> : </a:t>
            </a:r>
            <a:r>
              <a:rPr lang="en-US" sz="1400" kern="100" noProof="0" dirty="0">
                <a:solidFill>
                  <a:srgbClr val="000000"/>
                </a:solidFill>
                <a:latin typeface="Aptos" panose="020B0004020202020204" pitchFamily="34" charset="0"/>
                <a:ea typeface="Aptos" panose="020B0004020202020204" pitchFamily="34" charset="0"/>
                <a:cs typeface="Arial" panose="020B0604020202020204" pitchFamily="34" charset="0"/>
              </a:rPr>
              <a:t>Organization of 4 dialogue circles per year bringing together</a:t>
            </a:r>
            <a:r>
              <a:rPr lang="en-US" sz="1400" kern="100" noProof="0" dirty="0">
                <a:solidFill>
                  <a:srgbClr val="000000"/>
                </a:solidFill>
                <a:effectLst/>
                <a:latin typeface="Aptos" panose="020B0004020202020204" pitchFamily="34" charset="0"/>
                <a:ea typeface="Aptos" panose="020B0004020202020204" pitchFamily="34" charset="0"/>
                <a:cs typeface="Arial" panose="020B0604020202020204" pitchFamily="34" charset="0"/>
              </a:rPr>
              <a:t>:</a:t>
            </a:r>
            <a:endParaRPr lang="en-US" sz="1400" kern="100" noProof="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en-US" sz="1400" kern="100" noProof="0" dirty="0">
                <a:latin typeface="Aptos" panose="020B0004020202020204" pitchFamily="34" charset="0"/>
                <a:ea typeface="Aptos" panose="020B0004020202020204" pitchFamily="34" charset="0"/>
                <a:cs typeface="Arial" panose="020B0604020202020204" pitchFamily="34" charset="0"/>
              </a:rPr>
              <a:t>Francophone newcomers
Members of Indigenous communities
Cultural Facilitators or Elders</a:t>
            </a:r>
            <a:endParaRPr lang="en-US" sz="1400" kern="100" noProof="0" dirty="0">
              <a:effectLst/>
              <a:latin typeface="Aptos" panose="020B00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7362E66-8599-0152-EE53-1E5AF2947BFD}"/>
              </a:ext>
            </a:extLst>
          </p:cNvPr>
          <p:cNvSpPr txBox="1"/>
          <p:nvPr/>
        </p:nvSpPr>
        <p:spPr>
          <a:xfrm>
            <a:off x="143799" y="2886907"/>
            <a:ext cx="3760470" cy="1814471"/>
          </a:xfrm>
          <a:prstGeom prst="rect">
            <a:avLst/>
          </a:prstGeom>
          <a:noFill/>
          <a:ln w="38100">
            <a:solidFill>
              <a:srgbClr val="2BA894"/>
            </a:solidFill>
          </a:ln>
        </p:spPr>
        <p:txBody>
          <a:bodyPr wrap="square">
            <a:spAutoFit/>
          </a:bodyPr>
          <a:lstStyle/>
          <a:p>
            <a:pPr lvl="1">
              <a:lnSpc>
                <a:spcPct val="115000"/>
              </a:lnSpc>
            </a:pPr>
            <a:r>
              <a:rPr lang="en-US" sz="1400" b="1" kern="0" noProof="0">
                <a:solidFill>
                  <a:srgbClr val="2BA894"/>
                </a:solidFill>
                <a:effectLst/>
                <a:latin typeface="Aptos" panose="020B0004020202020204" pitchFamily="34" charset="0"/>
                <a:ea typeface="Aptos" panose="020B0004020202020204" pitchFamily="34" charset="0"/>
                <a:cs typeface="Aptos" panose="020B0004020202020204" pitchFamily="34" charset="0"/>
              </a:rPr>
              <a:t>2. </a:t>
            </a:r>
            <a:r>
              <a:rPr lang="en-US" sz="1400" b="1" kern="0" noProof="0" dirty="0">
                <a:solidFill>
                  <a:srgbClr val="2BA894"/>
                </a:solidFill>
                <a:latin typeface="Aptos" panose="020B0004020202020204" pitchFamily="34" charset="0"/>
                <a:ea typeface="Aptos" panose="020B0004020202020204" pitchFamily="34" charset="0"/>
                <a:cs typeface="Aptos" panose="020B0004020202020204" pitchFamily="34" charset="0"/>
              </a:rPr>
              <a:t>Organized participation in Indigenous cultural events</a:t>
            </a:r>
            <a:endParaRPr lang="en-US" sz="1400" b="1" kern="100" noProof="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buNone/>
            </a:pPr>
            <a:r>
              <a:rPr lang="en-US" sz="1400" b="1" kern="100" noProof="0" dirty="0">
                <a:solidFill>
                  <a:srgbClr val="7F7F7F"/>
                </a:solidFill>
                <a:effectLst/>
                <a:latin typeface="Aptos" panose="020B0004020202020204" pitchFamily="34" charset="0"/>
                <a:ea typeface="Aptos" panose="020B0004020202020204" pitchFamily="34" charset="0"/>
                <a:cs typeface="Arial" panose="020B0604020202020204" pitchFamily="34" charset="0"/>
              </a:rPr>
              <a:t>Description :</a:t>
            </a:r>
            <a:r>
              <a:rPr lang="en-US" sz="1400" kern="100" noProof="0" dirty="0">
                <a:effectLst/>
                <a:latin typeface="Aptos" panose="020B0004020202020204" pitchFamily="34" charset="0"/>
                <a:ea typeface="Aptos" panose="020B0004020202020204" pitchFamily="34" charset="0"/>
                <a:cs typeface="Arial" panose="020B0604020202020204" pitchFamily="34" charset="0"/>
              </a:rPr>
              <a:t> </a:t>
            </a:r>
            <a:r>
              <a:rPr lang="en-US" sz="1400" kern="100" noProof="0" dirty="0">
                <a:latin typeface="Aptos" panose="020B0004020202020204" pitchFamily="34" charset="0"/>
                <a:ea typeface="Aptos" panose="020B0004020202020204" pitchFamily="34" charset="0"/>
                <a:cs typeface="Arial" panose="020B0604020202020204" pitchFamily="34" charset="0"/>
              </a:rPr>
              <a:t>Organization of delegations of participating Francophone newcomers</a:t>
            </a:r>
            <a:r>
              <a:rPr lang="en-US" sz="1400" kern="100" noProof="0" dirty="0">
                <a:effectLst/>
                <a:latin typeface="Aptos" panose="020B0004020202020204" pitchFamily="34" charset="0"/>
                <a:ea typeface="Aptos" panose="020B0004020202020204" pitchFamily="34" charset="0"/>
                <a:cs typeface="Arial" panose="020B0604020202020204" pitchFamily="34" charset="0"/>
              </a:rPr>
              <a:t>:</a:t>
            </a:r>
          </a:p>
          <a:p>
            <a:pPr marL="342900" lvl="0" indent="-342900">
              <a:lnSpc>
                <a:spcPct val="115000"/>
              </a:lnSpc>
              <a:buSzPts val="1000"/>
              <a:buFont typeface="Symbol" panose="05050102010706020507" pitchFamily="18" charset="2"/>
              <a:buChar char=""/>
              <a:tabLst>
                <a:tab pos="457200" algn="l"/>
              </a:tabLst>
            </a:pPr>
            <a:r>
              <a:rPr lang="en-US" sz="1400" kern="100" noProof="0" dirty="0">
                <a:latin typeface="Aptos" panose="020B0004020202020204" pitchFamily="34" charset="0"/>
                <a:ea typeface="Aptos" panose="020B0004020202020204" pitchFamily="34" charset="0"/>
                <a:cs typeface="Arial" panose="020B0604020202020204" pitchFamily="34" charset="0"/>
              </a:rPr>
              <a:t>Pow wow
Métis Festivals (</a:t>
            </a:r>
            <a:r>
              <a:rPr lang="en-US" sz="1400" kern="100" noProof="0" dirty="0" err="1">
                <a:latin typeface="Aptos" panose="020B0004020202020204" pitchFamily="34" charset="0"/>
                <a:ea typeface="Aptos" panose="020B0004020202020204" pitchFamily="34" charset="0"/>
                <a:cs typeface="Arial" panose="020B0604020202020204" pitchFamily="34" charset="0"/>
              </a:rPr>
              <a:t>Batoche</a:t>
            </a:r>
            <a:r>
              <a:rPr lang="en-US" sz="1400" kern="100" noProof="0" dirty="0">
                <a:latin typeface="Aptos" panose="020B0004020202020204" pitchFamily="34" charset="0"/>
                <a:ea typeface="Aptos" panose="020B0004020202020204" pitchFamily="34" charset="0"/>
                <a:cs typeface="Arial" panose="020B0604020202020204" pitchFamily="34" charset="0"/>
              </a:rPr>
              <a:t>)
Local Indigenous Cultural Events</a:t>
            </a:r>
            <a:r>
              <a:rPr lang="en-US" sz="1400" kern="100" noProof="0" dirty="0">
                <a:effectLst/>
                <a:latin typeface="Aptos" panose="020B0004020202020204" pitchFamily="34" charset="0"/>
                <a:ea typeface="Aptos" panose="020B00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BA3AF957-B9E8-60FA-57D6-91C224EBDC84}"/>
              </a:ext>
            </a:extLst>
          </p:cNvPr>
          <p:cNvSpPr txBox="1"/>
          <p:nvPr/>
        </p:nvSpPr>
        <p:spPr>
          <a:xfrm>
            <a:off x="143799" y="5060356"/>
            <a:ext cx="3760470" cy="1318951"/>
          </a:xfrm>
          <a:prstGeom prst="rect">
            <a:avLst/>
          </a:prstGeom>
          <a:noFill/>
          <a:ln w="38100">
            <a:solidFill>
              <a:srgbClr val="2BA894"/>
            </a:solidFill>
          </a:ln>
        </p:spPr>
        <p:txBody>
          <a:bodyPr wrap="square">
            <a:spAutoFit/>
          </a:bodyPr>
          <a:lstStyle/>
          <a:p>
            <a:pPr marL="0" lvl="1">
              <a:lnSpc>
                <a:spcPct val="115000"/>
              </a:lnSpc>
            </a:pPr>
            <a:r>
              <a:rPr lang="en-US" sz="1400" b="1" kern="0" noProof="0">
                <a:solidFill>
                  <a:srgbClr val="2BA894"/>
                </a:solidFill>
                <a:effectLst/>
                <a:latin typeface="Aptos" panose="020B0004020202020204" pitchFamily="34" charset="0"/>
                <a:ea typeface="Aptos" panose="020B0004020202020204" pitchFamily="34" charset="0"/>
                <a:cs typeface="Aptos" panose="020B0004020202020204" pitchFamily="34" charset="0"/>
              </a:rPr>
              <a:t>3. </a:t>
            </a:r>
            <a:r>
              <a:rPr lang="en-US" sz="1400" b="1" kern="0" noProof="0" dirty="0">
                <a:solidFill>
                  <a:srgbClr val="2BA894"/>
                </a:solidFill>
                <a:latin typeface="Aptos" panose="020B0004020202020204" pitchFamily="34" charset="0"/>
                <a:ea typeface="Aptos" panose="020B0004020202020204" pitchFamily="34" charset="0"/>
                <a:cs typeface="Aptos" panose="020B0004020202020204" pitchFamily="34" charset="0"/>
              </a:rPr>
              <a:t>Youth Intercultural Camp (Summer)</a:t>
            </a:r>
            <a:endParaRPr lang="en-US" sz="1400" b="1" kern="100" noProof="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buNone/>
            </a:pPr>
            <a:r>
              <a:rPr lang="en-US" sz="1400" b="1" kern="100" noProof="0" dirty="0">
                <a:solidFill>
                  <a:srgbClr val="7F7F7F"/>
                </a:solidFill>
                <a:effectLst/>
                <a:latin typeface="Aptos" panose="020B0004020202020204" pitchFamily="34" charset="0"/>
                <a:ea typeface="Aptos" panose="020B0004020202020204" pitchFamily="34" charset="0"/>
                <a:cs typeface="Arial" panose="020B0604020202020204" pitchFamily="34" charset="0"/>
              </a:rPr>
              <a:t>Description : </a:t>
            </a:r>
            <a:r>
              <a:rPr lang="en-US" sz="1400" kern="100" noProof="0" dirty="0">
                <a:latin typeface="Aptos" panose="020B0004020202020204" pitchFamily="34" charset="0"/>
                <a:ea typeface="Aptos" panose="020B0004020202020204" pitchFamily="34" charset="0"/>
                <a:cs typeface="Arial" panose="020B0604020202020204" pitchFamily="34" charset="0"/>
              </a:rPr>
              <a:t>3-day camp with</a:t>
            </a:r>
            <a:r>
              <a:rPr lang="en-US" sz="1400" kern="100" noProof="0" dirty="0">
                <a:effectLst/>
                <a:latin typeface="Aptos" panose="020B0004020202020204" pitchFamily="34" charset="0"/>
                <a:ea typeface="Aptos" panose="020B0004020202020204" pitchFamily="34" charset="0"/>
                <a:cs typeface="Arial" panose="020B0604020202020204" pitchFamily="34" charset="0"/>
              </a:rPr>
              <a:t>:</a:t>
            </a:r>
          </a:p>
          <a:p>
            <a:pPr lvl="0" indent="-342900">
              <a:lnSpc>
                <a:spcPct val="115000"/>
              </a:lnSpc>
              <a:buSzPts val="1000"/>
              <a:buFont typeface="Symbol" panose="05050102010706020507" pitchFamily="18" charset="2"/>
              <a:buChar char=""/>
              <a:tabLst>
                <a:tab pos="457200" algn="l"/>
              </a:tabLst>
            </a:pPr>
            <a:r>
              <a:rPr lang="en-US" sz="1400" kern="100" noProof="0" dirty="0">
                <a:latin typeface="Aptos" panose="020B0004020202020204" pitchFamily="34" charset="0"/>
                <a:ea typeface="Aptos" panose="020B0004020202020204" pitchFamily="34" charset="0"/>
                <a:cs typeface="Arial" panose="020B0604020202020204" pitchFamily="34" charset="0"/>
              </a:rPr>
              <a:t>Indigenous Youth
Youth from Francophone immigrant families</a:t>
            </a:r>
            <a:r>
              <a:rPr lang="en-US" sz="1400" kern="100" noProof="0" dirty="0">
                <a:effectLst/>
                <a:latin typeface="Aptos" panose="020B0004020202020204" pitchFamily="34" charset="0"/>
                <a:ea typeface="Aptos" panose="020B0004020202020204" pitchFamily="34" charset="0"/>
                <a:cs typeface="Arial" panose="020B0604020202020204" pitchFamily="34" charset="0"/>
              </a:rPr>
              <a:t>.</a:t>
            </a:r>
          </a:p>
        </p:txBody>
      </p:sp>
      <p:sp>
        <p:nvSpPr>
          <p:cNvPr id="4" name="TextBox 3">
            <a:extLst>
              <a:ext uri="{FF2B5EF4-FFF2-40B4-BE49-F238E27FC236}">
                <a16:creationId xmlns:a16="http://schemas.microsoft.com/office/drawing/2014/main" id="{387789D0-EADC-24CC-7E1B-F6E3821EABB9}"/>
              </a:ext>
            </a:extLst>
          </p:cNvPr>
          <p:cNvSpPr txBox="1"/>
          <p:nvPr/>
        </p:nvSpPr>
        <p:spPr>
          <a:xfrm>
            <a:off x="4675357" y="1698083"/>
            <a:ext cx="4324844" cy="2062231"/>
          </a:xfrm>
          <a:prstGeom prst="rect">
            <a:avLst/>
          </a:prstGeom>
          <a:noFill/>
          <a:ln w="38100">
            <a:solidFill>
              <a:srgbClr val="2BA894"/>
            </a:solidFill>
          </a:ln>
        </p:spPr>
        <p:txBody>
          <a:bodyPr wrap="square">
            <a:spAutoFit/>
          </a:bodyPr>
          <a:lstStyle/>
          <a:p>
            <a:pPr lvl="1">
              <a:lnSpc>
                <a:spcPct val="115000"/>
              </a:lnSpc>
            </a:pPr>
            <a:r>
              <a:rPr lang="fr-FR" sz="14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4. </a:t>
            </a:r>
            <a:r>
              <a:rPr lang="en-US" sz="1400" b="1" kern="0" dirty="0">
                <a:solidFill>
                  <a:srgbClr val="2BA894"/>
                </a:solidFill>
                <a:latin typeface="Aptos" panose="020B0004020202020204" pitchFamily="34" charset="0"/>
                <a:ea typeface="Aptos" panose="020B0004020202020204" pitchFamily="34" charset="0"/>
                <a:cs typeface="Aptos" panose="020B0004020202020204" pitchFamily="34" charset="0"/>
              </a:rPr>
              <a:t>Collaborative cultural and artistic workshops</a:t>
            </a:r>
            <a:endPar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buNone/>
            </a:pPr>
            <a:r>
              <a:rPr lang="fr-FR" sz="1400" b="1" kern="100" dirty="0">
                <a:solidFill>
                  <a:srgbClr val="7F7F7F"/>
                </a:solidFill>
                <a:effectLst/>
                <a:latin typeface="Aptos" panose="020B0004020202020204" pitchFamily="34" charset="0"/>
                <a:ea typeface="Aptos" panose="020B0004020202020204" pitchFamily="34" charset="0"/>
                <a:cs typeface="Arial" panose="020B0604020202020204" pitchFamily="34" charset="0"/>
              </a:rPr>
              <a:t>Description :</a:t>
            </a:r>
            <a:r>
              <a:rPr lang="fr-FR" sz="1400" kern="100" dirty="0">
                <a:effectLst/>
                <a:latin typeface="Aptos" panose="020B0004020202020204" pitchFamily="34" charset="0"/>
                <a:ea typeface="Aptos" panose="020B0004020202020204" pitchFamily="34" charset="0"/>
                <a:cs typeface="Arial" panose="020B0604020202020204" pitchFamily="34" charset="0"/>
              </a:rPr>
              <a:t> </a:t>
            </a:r>
            <a:r>
              <a:rPr lang="en-US" sz="1400" kern="100" dirty="0">
                <a:latin typeface="Aptos" panose="020B0004020202020204" pitchFamily="34" charset="0"/>
                <a:ea typeface="Aptos" panose="020B0004020202020204" pitchFamily="34" charset="0"/>
                <a:cs typeface="Arial" panose="020B0604020202020204" pitchFamily="34" charset="0"/>
              </a:rPr>
              <a:t>Workshops bringing together Indigenous artists and newcomers around</a:t>
            </a:r>
            <a:r>
              <a:rPr lang="fr-FR" sz="1400" kern="100" dirty="0">
                <a:effectLst/>
                <a:latin typeface="Aptos" panose="020B0004020202020204" pitchFamily="34" charset="0"/>
                <a:ea typeface="Aptos" panose="020B0004020202020204" pitchFamily="34" charset="0"/>
                <a:cs typeface="Arial" panose="020B0604020202020204" pitchFamily="34" charset="0"/>
              </a:rPr>
              <a:t>:</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en-US" sz="1400" kern="100" dirty="0">
                <a:latin typeface="Aptos" panose="020B0004020202020204" pitchFamily="34" charset="0"/>
                <a:ea typeface="Aptos" panose="020B0004020202020204" pitchFamily="34" charset="0"/>
                <a:cs typeface="Arial" panose="020B0604020202020204" pitchFamily="34" charset="0"/>
              </a:rPr>
              <a:t>Music
Visual Arts
Kitchen
Tales and traditions</a:t>
            </a:r>
            <a:r>
              <a:rPr lang="fr-FR" sz="1400" kern="100" dirty="0">
                <a:effectLst/>
                <a:latin typeface="Aptos" panose="020B0004020202020204" pitchFamily="34" charset="0"/>
                <a:ea typeface="Aptos" panose="020B0004020202020204" pitchFamily="34" charset="0"/>
                <a:cs typeface="Arial" panose="020B0604020202020204" pitchFamily="34" charset="0"/>
              </a:rPr>
              <a:t>.</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C0657608-2074-6173-4029-451A74D209F3}"/>
              </a:ext>
            </a:extLst>
          </p:cNvPr>
          <p:cNvSpPr txBox="1"/>
          <p:nvPr/>
        </p:nvSpPr>
        <p:spPr>
          <a:xfrm>
            <a:off x="4675357" y="4128801"/>
            <a:ext cx="4324844" cy="1566711"/>
          </a:xfrm>
          <a:prstGeom prst="rect">
            <a:avLst/>
          </a:prstGeom>
          <a:noFill/>
          <a:ln w="38100">
            <a:solidFill>
              <a:srgbClr val="2BA894"/>
            </a:solidFill>
          </a:ln>
        </p:spPr>
        <p:txBody>
          <a:bodyPr wrap="square">
            <a:spAutoFit/>
          </a:bodyPr>
          <a:lstStyle/>
          <a:p>
            <a:pPr lvl="1">
              <a:lnSpc>
                <a:spcPct val="115000"/>
              </a:lnSpc>
            </a:pPr>
            <a:r>
              <a:rPr lang="en-US" sz="1400" b="1" kern="0" noProof="0">
                <a:solidFill>
                  <a:srgbClr val="2BA894"/>
                </a:solidFill>
                <a:latin typeface="Aptos" panose="020B0004020202020204" pitchFamily="34" charset="0"/>
                <a:ea typeface="Aptos" panose="020B0004020202020204" pitchFamily="34" charset="0"/>
                <a:cs typeface="Aptos" panose="020B0004020202020204" pitchFamily="34" charset="0"/>
              </a:rPr>
              <a:t>5. </a:t>
            </a:r>
            <a:r>
              <a:rPr lang="en-US" sz="1400" b="1" kern="0" noProof="0" dirty="0">
                <a:solidFill>
                  <a:srgbClr val="2BA894"/>
                </a:solidFill>
                <a:latin typeface="Aptos" panose="020B0004020202020204" pitchFamily="34" charset="0"/>
                <a:ea typeface="Aptos" panose="020B0004020202020204" pitchFamily="34" charset="0"/>
                <a:cs typeface="Aptos" panose="020B0004020202020204" pitchFamily="34" charset="0"/>
              </a:rPr>
              <a:t>Immersive educational tours</a:t>
            </a:r>
            <a:endParaRPr lang="en-US" sz="1400" b="1" kern="100" noProof="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buNone/>
            </a:pPr>
            <a:r>
              <a:rPr lang="en-US" sz="1400" b="1" kern="100" noProof="0" dirty="0">
                <a:solidFill>
                  <a:srgbClr val="7F7F7F"/>
                </a:solidFill>
                <a:effectLst/>
                <a:latin typeface="Aptos" panose="020B0004020202020204" pitchFamily="34" charset="0"/>
                <a:ea typeface="Aptos" panose="020B0004020202020204" pitchFamily="34" charset="0"/>
                <a:cs typeface="Arial" panose="020B0604020202020204" pitchFamily="34" charset="0"/>
              </a:rPr>
              <a:t>Description :</a:t>
            </a:r>
            <a:r>
              <a:rPr lang="en-US" sz="1400" kern="100" noProof="0" dirty="0">
                <a:effectLst/>
                <a:latin typeface="Aptos" panose="020B0004020202020204" pitchFamily="34" charset="0"/>
                <a:ea typeface="Aptos" panose="020B0004020202020204" pitchFamily="34" charset="0"/>
                <a:cs typeface="Arial" panose="020B0604020202020204" pitchFamily="34" charset="0"/>
              </a:rPr>
              <a:t> </a:t>
            </a:r>
            <a:r>
              <a:rPr lang="en-US" sz="1400" kern="100" noProof="0" dirty="0">
                <a:latin typeface="Aptos" panose="020B0004020202020204" pitchFamily="34" charset="0"/>
                <a:ea typeface="Aptos" panose="020B0004020202020204" pitchFamily="34" charset="0"/>
                <a:cs typeface="Arial" panose="020B0604020202020204" pitchFamily="34" charset="0"/>
              </a:rPr>
              <a:t>Organization of educational visits for French-speaking newcomers</a:t>
            </a:r>
            <a:r>
              <a:rPr lang="en-US" sz="1400" kern="100" noProof="0" dirty="0">
                <a:effectLst/>
                <a:latin typeface="Aptos" panose="020B0004020202020204" pitchFamily="34" charset="0"/>
                <a:ea typeface="Aptos" panose="020B0004020202020204" pitchFamily="34" charset="0"/>
                <a:cs typeface="Arial" panose="020B0604020202020204" pitchFamily="34" charset="0"/>
              </a:rPr>
              <a:t>:</a:t>
            </a:r>
          </a:p>
          <a:p>
            <a:pPr marL="342900" lvl="0" indent="-342900">
              <a:lnSpc>
                <a:spcPct val="115000"/>
              </a:lnSpc>
              <a:buSzPts val="1000"/>
              <a:buFont typeface="Symbol" panose="05050102010706020507" pitchFamily="18" charset="2"/>
              <a:buChar char=""/>
              <a:tabLst>
                <a:tab pos="457200" algn="l"/>
              </a:tabLst>
            </a:pPr>
            <a:r>
              <a:rPr lang="en-US" sz="1400" kern="100" noProof="0" dirty="0" err="1">
                <a:latin typeface="Aptos" panose="020B0004020202020204" pitchFamily="34" charset="0"/>
                <a:ea typeface="Aptos" panose="020B0004020202020204" pitchFamily="34" charset="0"/>
                <a:cs typeface="Arial" panose="020B0604020202020204" pitchFamily="34" charset="0"/>
              </a:rPr>
              <a:t>Batoche</a:t>
            </a:r>
            <a:r>
              <a:rPr lang="en-US" sz="1400" kern="100" noProof="0" dirty="0">
                <a:latin typeface="Aptos" panose="020B0004020202020204" pitchFamily="34" charset="0"/>
                <a:ea typeface="Aptos" panose="020B0004020202020204" pitchFamily="34" charset="0"/>
                <a:cs typeface="Arial" panose="020B0604020202020204" pitchFamily="34" charset="0"/>
              </a:rPr>
              <a:t> National Historic Site
Indigenous Museums
Local Indigenous communities</a:t>
            </a:r>
            <a:r>
              <a:rPr lang="en-US" sz="1400" kern="100" noProof="0" dirty="0">
                <a:effectLst/>
                <a:latin typeface="Aptos" panose="020B0004020202020204" pitchFamily="34" charset="0"/>
                <a:ea typeface="Aptos" panose="020B0004020202020204" pitchFamily="34" charset="0"/>
                <a:cs typeface="Arial" panose="020B0604020202020204" pitchFamily="34" charset="0"/>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0">
          <a:blip r:embed="rId3">
            <a:alphaModFix amt="25000"/>
          </a:blip>
          <a:stretch/>
        </a:blipFill>
        <a:effectLst/>
      </p:bgPr>
    </p:bg>
    <p:spTree>
      <p:nvGrpSpPr>
        <p:cNvPr id="1" name=""/>
        <p:cNvGrpSpPr/>
        <p:nvPr/>
      </p:nvGrpSpPr>
      <p:grpSpPr>
        <a:xfrm>
          <a:off x="0" y="0"/>
          <a:ext cx="0" cy="0"/>
          <a:chOff x="0" y="0"/>
          <a:chExt cx="0" cy="0"/>
        </a:xfrm>
      </p:grpSpPr>
      <p:sp>
        <p:nvSpPr>
          <p:cNvPr id="342" name="Rectangle 4"/>
          <p:cNvSpPr/>
          <p:nvPr/>
        </p:nvSpPr>
        <p:spPr>
          <a:xfrm>
            <a:off x="0" y="5704200"/>
            <a:ext cx="9142560" cy="1152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800" b="0" strike="noStrike" spc="-1">
              <a:solidFill>
                <a:schemeClr val="lt1"/>
              </a:solidFill>
              <a:latin typeface="Calibri"/>
              <a:ea typeface="DejaVu Sans"/>
            </a:endParaRPr>
          </a:p>
        </p:txBody>
      </p:sp>
      <p:sp>
        <p:nvSpPr>
          <p:cNvPr id="343" name="PlaceHolder 1"/>
          <p:cNvSpPr>
            <a:spLocks noGrp="1"/>
          </p:cNvSpPr>
          <p:nvPr>
            <p:ph type="title"/>
          </p:nvPr>
        </p:nvSpPr>
        <p:spPr>
          <a:xfrm>
            <a:off x="0" y="8640"/>
            <a:ext cx="9142560" cy="5685120"/>
          </a:xfrm>
          <a:prstGeom prst="rect">
            <a:avLst/>
          </a:prstGeom>
          <a:noFill/>
          <a:ln w="0">
            <a:noFill/>
          </a:ln>
        </p:spPr>
        <p:txBody>
          <a:bodyPr lIns="90000" tIns="45000" rIns="90000" bIns="45000" anchor="ctr">
            <a:normAutofit/>
          </a:bodyPr>
          <a:lstStyle/>
          <a:p>
            <a:pPr algn="ctr">
              <a:tabLst>
                <a:tab pos="0" algn="l"/>
              </a:tabLst>
            </a:pPr>
            <a:r>
              <a:rPr lang="en-US" sz="3200" b="1" spc="-1" dirty="0">
                <a:solidFill>
                  <a:srgbClr val="E73E1B"/>
                </a:solidFill>
                <a:latin typeface="Calibri Light"/>
              </a:rPr>
              <a:t>Thank you for your attention!</a:t>
            </a:r>
            <a:endParaRPr lang="fr-FR" sz="3200" b="0" strike="noStrike" spc="-1" dirty="0">
              <a:solidFill>
                <a:srgbClr val="000000"/>
              </a:solidFill>
              <a:latin typeface="Arial"/>
            </a:endParaRPr>
          </a:p>
        </p:txBody>
      </p:sp>
      <p:sp>
        <p:nvSpPr>
          <p:cNvPr id="344" name="Titre 2"/>
          <p:cNvSpPr/>
          <p:nvPr/>
        </p:nvSpPr>
        <p:spPr>
          <a:xfrm>
            <a:off x="505080" y="5704200"/>
            <a:ext cx="4065480" cy="114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90000"/>
              </a:lnSpc>
            </a:pPr>
            <a:r>
              <a:rPr lang="fr-CA" sz="1800" b="0" strike="noStrike" spc="-1">
                <a:solidFill>
                  <a:srgbClr val="E73E1B"/>
                </a:solidFill>
                <a:latin typeface="Calibri Light"/>
                <a:ea typeface="DejaVu Sans"/>
              </a:rPr>
              <a:t>institutcompass.org</a:t>
            </a:r>
            <a:endParaRPr lang="fr-FR" sz="1800" b="0" strike="noStrike" spc="-1">
              <a:solidFill>
                <a:srgbClr val="000000"/>
              </a:solidFill>
              <a:latin typeface="Arial"/>
            </a:endParaRPr>
          </a:p>
        </p:txBody>
      </p:sp>
      <p:pic>
        <p:nvPicPr>
          <p:cNvPr id="3" name="Picture 2">
            <a:extLst>
              <a:ext uri="{FF2B5EF4-FFF2-40B4-BE49-F238E27FC236}">
                <a16:creationId xmlns:a16="http://schemas.microsoft.com/office/drawing/2014/main" id="{83161AA3-C328-BE5E-D487-FFC8B6FC4225}"/>
              </a:ext>
            </a:extLst>
          </p:cNvPr>
          <p:cNvPicPr>
            <a:picLocks noChangeAspect="1"/>
          </p:cNvPicPr>
          <p:nvPr/>
        </p:nvPicPr>
        <p:blipFill>
          <a:blip r:embed="rId4"/>
          <a:stretch>
            <a:fillRect/>
          </a:stretch>
        </p:blipFill>
        <p:spPr>
          <a:xfrm>
            <a:off x="6242376" y="5704200"/>
            <a:ext cx="2609479" cy="1045643"/>
          </a:xfrm>
          <a:prstGeom prst="rect">
            <a:avLst/>
          </a:prstGeom>
        </p:spPr>
      </p:pic>
    </p:spTree>
  </p:cSld>
  <p:clrMapOvr>
    <a:masterClrMapping/>
  </p:clrMapOvr>
</p:sld>
</file>

<file path=ppt/theme/theme1.xml><?xml version="1.0" encoding="utf-8"?>
<a:theme xmlns:a="http://schemas.openxmlformats.org/drawingml/2006/main" name="IDEAInt">
  <a:themeElements>
    <a:clrScheme name="Personnalisé 2">
      <a:dk1>
        <a:srgbClr val="000000"/>
      </a:dk1>
      <a:lt1>
        <a:srgbClr val="FFFFFF"/>
      </a:lt1>
      <a:dk2>
        <a:srgbClr val="B6C3D5"/>
      </a:dk2>
      <a:lt2>
        <a:srgbClr val="E7E6E6"/>
      </a:lt2>
      <a:accent1>
        <a:srgbClr val="C00000"/>
      </a:accent1>
      <a:accent2>
        <a:srgbClr val="1D226C"/>
      </a:accent2>
      <a:accent3>
        <a:srgbClr val="B6280B"/>
      </a:accent3>
      <a:accent4>
        <a:srgbClr val="3D1970"/>
      </a:accent4>
      <a:accent5>
        <a:srgbClr val="5B9BD5"/>
      </a:accent5>
      <a:accent6>
        <a:srgbClr val="00581F"/>
      </a:accent6>
      <a:hlink>
        <a:srgbClr val="1D2467"/>
      </a:hlink>
      <a:folHlink>
        <a:srgbClr val="BE001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DEAInt">
  <a:themeElements>
    <a:clrScheme name="Personnalisé 2">
      <a:dk1>
        <a:srgbClr val="000000"/>
      </a:dk1>
      <a:lt1>
        <a:srgbClr val="FFFFFF"/>
      </a:lt1>
      <a:dk2>
        <a:srgbClr val="B6C3D5"/>
      </a:dk2>
      <a:lt2>
        <a:srgbClr val="E7E6E6"/>
      </a:lt2>
      <a:accent1>
        <a:srgbClr val="C00000"/>
      </a:accent1>
      <a:accent2>
        <a:srgbClr val="1D226C"/>
      </a:accent2>
      <a:accent3>
        <a:srgbClr val="B6280B"/>
      </a:accent3>
      <a:accent4>
        <a:srgbClr val="3D1970"/>
      </a:accent4>
      <a:accent5>
        <a:srgbClr val="5B9BD5"/>
      </a:accent5>
      <a:accent6>
        <a:srgbClr val="00581F"/>
      </a:accent6>
      <a:hlink>
        <a:srgbClr val="1D2467"/>
      </a:hlink>
      <a:folHlink>
        <a:srgbClr val="BE001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IDEAInt">
  <a:themeElements>
    <a:clrScheme name="Personnalisé 2">
      <a:dk1>
        <a:srgbClr val="000000"/>
      </a:dk1>
      <a:lt1>
        <a:srgbClr val="FFFFFF"/>
      </a:lt1>
      <a:dk2>
        <a:srgbClr val="B6C3D5"/>
      </a:dk2>
      <a:lt2>
        <a:srgbClr val="E7E6E6"/>
      </a:lt2>
      <a:accent1>
        <a:srgbClr val="C00000"/>
      </a:accent1>
      <a:accent2>
        <a:srgbClr val="1D226C"/>
      </a:accent2>
      <a:accent3>
        <a:srgbClr val="B6280B"/>
      </a:accent3>
      <a:accent4>
        <a:srgbClr val="3D1970"/>
      </a:accent4>
      <a:accent5>
        <a:srgbClr val="5B9BD5"/>
      </a:accent5>
      <a:accent6>
        <a:srgbClr val="00581F"/>
      </a:accent6>
      <a:hlink>
        <a:srgbClr val="1D2467"/>
      </a:hlink>
      <a:folHlink>
        <a:srgbClr val="BE001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B6C3D5"/>
      </a:dk2>
      <a:lt2>
        <a:srgbClr val="E7E6E6"/>
      </a:lt2>
      <a:accent1>
        <a:srgbClr val="C00000"/>
      </a:accent1>
      <a:accent2>
        <a:srgbClr val="1D226C"/>
      </a:accent2>
      <a:accent3>
        <a:srgbClr val="B6280B"/>
      </a:accent3>
      <a:accent4>
        <a:srgbClr val="3D1970"/>
      </a:accent4>
      <a:accent5>
        <a:srgbClr val="5B9BD5"/>
      </a:accent5>
      <a:accent6>
        <a:srgbClr val="00581F"/>
      </a:accent6>
      <a:hlink>
        <a:srgbClr val="1D2467"/>
      </a:hlink>
      <a:folHlink>
        <a:srgbClr val="BE001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AF4F0E9-2566-4D37-9925-64D3EC9316F1}">
  <we:reference id="WA200005566" version="3.0.0.3" store="Omex" storeType="OMEX"/>
  <we:alternateReferences>
    <we:reference id="WA200005566" version="3.0.0.3" store="WA20000556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1192a74-98ca-465d-9d21-3dafa5bbc243">
      <Terms xmlns="http://schemas.microsoft.com/office/infopath/2007/PartnerControls"/>
    </lcf76f155ced4ddcb4097134ff3c332f>
    <Langue xmlns="31192a74-98ca-465d-9d21-3dafa5bbc243" xsi:nil="true"/>
    <TaxCatchAll xmlns="131fae98-b2ac-4cc4-a9e8-bbb96d79bae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2019671AE4D7A419D4E9876C91F2B71" ma:contentTypeVersion="17" ma:contentTypeDescription="Create a new document." ma:contentTypeScope="" ma:versionID="9cf631d1d39849b9dff11448a3f60e14">
  <xsd:schema xmlns:xsd="http://www.w3.org/2001/XMLSchema" xmlns:xs="http://www.w3.org/2001/XMLSchema" xmlns:p="http://schemas.microsoft.com/office/2006/metadata/properties" xmlns:ns2="31192a74-98ca-465d-9d21-3dafa5bbc243" xmlns:ns3="131fae98-b2ac-4cc4-a9e8-bbb96d79bae1" targetNamespace="http://schemas.microsoft.com/office/2006/metadata/properties" ma:root="true" ma:fieldsID="4046632dc6ef4c571aa86f2bc7eff0e8" ns2:_="" ns3:_="">
    <xsd:import namespace="31192a74-98ca-465d-9d21-3dafa5bbc243"/>
    <xsd:import namespace="131fae98-b2ac-4cc4-a9e8-bbb96d79bae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Langue"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192a74-98ca-465d-9d21-3dafa5bb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d1c55f00-2808-48d2-9246-d120097d4e77"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angue" ma:index="20" nillable="true" ma:displayName="Langue" ma:format="Dropdown" ma:internalName="Langue">
      <xsd:simpleType>
        <xsd:restriction base="dms:Text">
          <xsd:maxLength value="255"/>
        </xsd:restrictio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1fae98-b2ac-4cc4-a9e8-bbb96d79bae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d8e03b8f-e5a8-43b8-8eda-302f1369f6b1}" ma:internalName="TaxCatchAll" ma:showField="CatchAllData" ma:web="131fae98-b2ac-4cc4-a9e8-bbb96d79ba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2DF887-DBA1-48CF-AE8A-82AFF11928CD}">
  <ds:schemaRefs>
    <ds:schemaRef ds:uri="http://schemas.microsoft.com/sharepoint/v3/contenttype/forms"/>
  </ds:schemaRefs>
</ds:datastoreItem>
</file>

<file path=customXml/itemProps2.xml><?xml version="1.0" encoding="utf-8"?>
<ds:datastoreItem xmlns:ds="http://schemas.openxmlformats.org/officeDocument/2006/customXml" ds:itemID="{FC95F411-D87C-4869-BD2A-E85CA7AE8096}">
  <ds:schemaRefs>
    <ds:schemaRef ds:uri="http://purl.org/dc/elements/1.1/"/>
    <ds:schemaRef ds:uri="http://purl.org/dc/terms/"/>
    <ds:schemaRef ds:uri="131fae98-b2ac-4cc4-a9e8-bbb96d79bae1"/>
    <ds:schemaRef ds:uri="http://www.w3.org/XML/1998/namespace"/>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31192a74-98ca-465d-9d21-3dafa5bbc243"/>
    <ds:schemaRef ds:uri="http://purl.org/dc/dcmitype/"/>
  </ds:schemaRefs>
</ds:datastoreItem>
</file>

<file path=customXml/itemProps3.xml><?xml version="1.0" encoding="utf-8"?>
<ds:datastoreItem xmlns:ds="http://schemas.openxmlformats.org/officeDocument/2006/customXml" ds:itemID="{E4042973-68F8-4A89-9702-05EE9ADAE7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192a74-98ca-465d-9d21-3dafa5bbc243"/>
    <ds:schemaRef ds:uri="131fae98-b2ac-4cc4-a9e8-bbb96d79ba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10265</TotalTime>
  <Words>1998</Words>
  <Application>Microsoft Office PowerPoint</Application>
  <PresentationFormat>On-screen Show (4:3)</PresentationFormat>
  <Paragraphs>225</Paragraphs>
  <Slides>19</Slides>
  <Notes>18</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19</vt:i4>
      </vt:variant>
    </vt:vector>
  </HeadingPairs>
  <TitlesOfParts>
    <vt:vector size="31" baseType="lpstr">
      <vt:lpstr>Aptos</vt:lpstr>
      <vt:lpstr>Aptos Display</vt:lpstr>
      <vt:lpstr>Arial</vt:lpstr>
      <vt:lpstr>Calibri</vt:lpstr>
      <vt:lpstr>Calibri Light</vt:lpstr>
      <vt:lpstr>Franklin Gothic Demi</vt:lpstr>
      <vt:lpstr>Symbol</vt:lpstr>
      <vt:lpstr>Times New Roman</vt:lpstr>
      <vt:lpstr>Wingdings</vt:lpstr>
      <vt:lpstr>IDEAInt</vt:lpstr>
      <vt:lpstr>IDEAInt</vt:lpstr>
      <vt:lpstr>1_IDEAInt</vt:lpstr>
      <vt:lpstr>PowerPoint Presentation</vt:lpstr>
      <vt:lpstr>PowerPoint Presentation</vt:lpstr>
      <vt:lpstr>OBJECTIVES of the study</vt:lpstr>
      <vt:lpstr>Introduction: METHODOLOGY</vt:lpstr>
      <vt:lpstr>1. Structuring trends in interviews</vt:lpstr>
      <vt:lpstr>1. Structuring trends in interviews</vt:lpstr>
      <vt:lpstr>1. Structuring trends in interviews</vt:lpstr>
      <vt:lpstr>1. Structuring trends in interviews</vt:lpstr>
      <vt:lpstr>2. CROSS-CUTTING ISSUES IDENTIFIED IN THE FOCUS GROUPS</vt:lpstr>
      <vt:lpstr>2. CROSS-CUTTING ISSUES IDENTIFIED IN THE FOCUS GROUPS</vt:lpstr>
      <vt:lpstr>2. CROSS-CUTTING ISSUES IDENTIFIED IN THE FOCUS GROUPS</vt:lpstr>
      <vt:lpstr>3. OPERATIONAL RECOMMENDATIONS</vt:lpstr>
      <vt:lpstr>3. OPERATIONAL RECOMMENDATIONS</vt:lpstr>
      <vt:lpstr>3. OPERATIONAL RECOMMENDATIONS</vt:lpstr>
      <vt:lpstr>3. OPERATIONAL RECOMMENDATIONS</vt:lpstr>
      <vt:lpstr>3. OPERATIONAL RECOMMENDATIONS</vt:lpstr>
      <vt:lpstr>3. OPERATIONAL RECOMMENDATIONS</vt:lpstr>
      <vt:lpstr>4. PROPOSED ACTIVITIES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Madina.Bello@institutcompass.org</dc:creator>
  <dc:description/>
  <cp:lastModifiedBy>Ariane Ortiz</cp:lastModifiedBy>
  <cp:revision>75</cp:revision>
  <dcterms:created xsi:type="dcterms:W3CDTF">2019-07-16T00:36:17Z</dcterms:created>
  <dcterms:modified xsi:type="dcterms:W3CDTF">2026-08-17T22:58:05Z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0x010100A2019671AE4D7A419D4E9876C91F2B71</vt:lpwstr>
  </property>
  <property fmtid="{D5CDD505-2E9C-101B-9397-08002B2CF9AE}" pid="3" name="MediaServiceImageTags">
    <vt:lpwstr/>
  </property>
  <property fmtid="{D5CDD505-2E9C-101B-9397-08002B2CF9AE}" pid="4" name="Notes">
    <vt:r8>49</vt:r8>
  </property>
  <property fmtid="{D5CDD505-2E9C-101B-9397-08002B2CF9AE}" pid="5" name="PresentationFormat">
    <vt:lpwstr>Affichage à l'écran (4:3)</vt:lpwstr>
  </property>
  <property fmtid="{D5CDD505-2E9C-101B-9397-08002B2CF9AE}" pid="6" name="Slides">
    <vt:r8>55</vt:r8>
  </property>
</Properties>
</file>