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69" r:id="rId4"/>
    <p:sldId id="272" r:id="rId5"/>
    <p:sldId id="273" r:id="rId6"/>
    <p:sldId id="274" r:id="rId7"/>
    <p:sldId id="258" r:id="rId8"/>
    <p:sldId id="259" r:id="rId9"/>
    <p:sldId id="261" r:id="rId10"/>
    <p:sldId id="264" r:id="rId11"/>
    <p:sldId id="270" r:id="rId12"/>
    <p:sldId id="265" r:id="rId13"/>
    <p:sldId id="266" r:id="rId14"/>
    <p:sldId id="268" r:id="rId15"/>
    <p:sldId id="275" r:id="rId16"/>
    <p:sldId id="267" r:id="rId17"/>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89EF3F4-77BC-4B24-A22D-F0079C7763CA}"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CECF9-1A21-420F-8AA1-F553226E6A0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5492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9EF3F4-77BC-4B24-A22D-F0079C7763CA}"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CECF9-1A21-420F-8AA1-F553226E6A0A}" type="slidenum">
              <a:rPr lang="en-US" smtClean="0"/>
              <a:t>‹#›</a:t>
            </a:fld>
            <a:endParaRPr lang="en-US"/>
          </a:p>
        </p:txBody>
      </p:sp>
    </p:spTree>
    <p:extLst>
      <p:ext uri="{BB962C8B-B14F-4D97-AF65-F5344CB8AC3E}">
        <p14:creationId xmlns:p14="http://schemas.microsoft.com/office/powerpoint/2010/main" val="316981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9EF3F4-77BC-4B24-A22D-F0079C7763CA}"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CECF9-1A21-420F-8AA1-F553226E6A0A}"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87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9EF3F4-77BC-4B24-A22D-F0079C7763CA}"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CECF9-1A21-420F-8AA1-F553226E6A0A}" type="slidenum">
              <a:rPr lang="en-US" smtClean="0"/>
              <a:t>‹#›</a:t>
            </a:fld>
            <a:endParaRPr lang="en-US"/>
          </a:p>
        </p:txBody>
      </p:sp>
    </p:spTree>
    <p:extLst>
      <p:ext uri="{BB962C8B-B14F-4D97-AF65-F5344CB8AC3E}">
        <p14:creationId xmlns:p14="http://schemas.microsoft.com/office/powerpoint/2010/main" val="34590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9EF3F4-77BC-4B24-A22D-F0079C7763CA}"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CECF9-1A21-420F-8AA1-F553226E6A0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08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9EF3F4-77BC-4B24-A22D-F0079C7763CA}"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CECF9-1A21-420F-8AA1-F553226E6A0A}" type="slidenum">
              <a:rPr lang="en-US" smtClean="0"/>
              <a:t>‹#›</a:t>
            </a:fld>
            <a:endParaRPr lang="en-US"/>
          </a:p>
        </p:txBody>
      </p:sp>
    </p:spTree>
    <p:extLst>
      <p:ext uri="{BB962C8B-B14F-4D97-AF65-F5344CB8AC3E}">
        <p14:creationId xmlns:p14="http://schemas.microsoft.com/office/powerpoint/2010/main" val="3808452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9EF3F4-77BC-4B24-A22D-F0079C7763CA}"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2CECF9-1A21-420F-8AA1-F553226E6A0A}" type="slidenum">
              <a:rPr lang="en-US" smtClean="0"/>
              <a:t>‹#›</a:t>
            </a:fld>
            <a:endParaRPr lang="en-US"/>
          </a:p>
        </p:txBody>
      </p:sp>
    </p:spTree>
    <p:extLst>
      <p:ext uri="{BB962C8B-B14F-4D97-AF65-F5344CB8AC3E}">
        <p14:creationId xmlns:p14="http://schemas.microsoft.com/office/powerpoint/2010/main" val="690814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9EF3F4-77BC-4B24-A22D-F0079C7763CA}"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2CECF9-1A21-420F-8AA1-F553226E6A0A}" type="slidenum">
              <a:rPr lang="en-US" smtClean="0"/>
              <a:t>‹#›</a:t>
            </a:fld>
            <a:endParaRPr lang="en-US"/>
          </a:p>
        </p:txBody>
      </p:sp>
    </p:spTree>
    <p:extLst>
      <p:ext uri="{BB962C8B-B14F-4D97-AF65-F5344CB8AC3E}">
        <p14:creationId xmlns:p14="http://schemas.microsoft.com/office/powerpoint/2010/main" val="2493213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EF3F4-77BC-4B24-A22D-F0079C7763CA}"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2CECF9-1A21-420F-8AA1-F553226E6A0A}" type="slidenum">
              <a:rPr lang="en-US" smtClean="0"/>
              <a:t>‹#›</a:t>
            </a:fld>
            <a:endParaRPr lang="en-US"/>
          </a:p>
        </p:txBody>
      </p:sp>
    </p:spTree>
    <p:extLst>
      <p:ext uri="{BB962C8B-B14F-4D97-AF65-F5344CB8AC3E}">
        <p14:creationId xmlns:p14="http://schemas.microsoft.com/office/powerpoint/2010/main" val="3066150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9EF3F4-77BC-4B24-A22D-F0079C7763CA}"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CECF9-1A21-420F-8AA1-F553226E6A0A}" type="slidenum">
              <a:rPr lang="en-US" smtClean="0"/>
              <a:t>‹#›</a:t>
            </a:fld>
            <a:endParaRPr lang="en-US"/>
          </a:p>
        </p:txBody>
      </p:sp>
    </p:spTree>
    <p:extLst>
      <p:ext uri="{BB962C8B-B14F-4D97-AF65-F5344CB8AC3E}">
        <p14:creationId xmlns:p14="http://schemas.microsoft.com/office/powerpoint/2010/main" val="2540865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9EF3F4-77BC-4B24-A22D-F0079C7763CA}"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CECF9-1A21-420F-8AA1-F553226E6A0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819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89EF3F4-77BC-4B24-A22D-F0079C7763CA}" type="datetimeFigureOut">
              <a:rPr lang="en-US" smtClean="0"/>
              <a:t>8/29/2018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22CECF9-1A21-420F-8AA1-F553226E6A0A}"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517701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anada.ca/fr/sante-publique/services/publications/securite-et-risque-pour-sante/approches-traumatismes-violence-politiques-pratique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un.org/development/desa/disabilities/issues/mental-health-and-development.html" TargetMode="External"/><Relationship Id="rId3" Type="http://schemas.openxmlformats.org/officeDocument/2006/relationships/hyperlink" Target="https://www.canada.ca/fr/sante-publique/services/publications/securite-et-risque-pour-sante/approches-traumatismes-violence-politiques-pratiques.html" TargetMode="External"/><Relationship Id="rId7" Type="http://schemas.openxmlformats.org/officeDocument/2006/relationships/hyperlink" Target="http://www.undp.org/content/undp/en/home/sustainable-development-goals.html" TargetMode="External"/><Relationship Id="rId2" Type="http://schemas.openxmlformats.org/officeDocument/2006/relationships/hyperlink" Target="https://www.canada.ca/fr/sante-publique/services/promotion-sante/sante-population/est-determine-sante.html" TargetMode="External"/><Relationship Id="rId1" Type="http://schemas.openxmlformats.org/officeDocument/2006/relationships/slideLayout" Target="../slideLayouts/slideLayout2.xml"/><Relationship Id="rId6" Type="http://schemas.openxmlformats.org/officeDocument/2006/relationships/hyperlink" Target="http://www.who.int/mental_health/action_plan_2013/fr/" TargetMode="External"/><Relationship Id="rId5" Type="http://schemas.openxmlformats.org/officeDocument/2006/relationships/hyperlink" Target="http://www.healthdata.org/gbd/about" TargetMode="External"/><Relationship Id="rId4" Type="http://schemas.openxmlformats.org/officeDocument/2006/relationships/hyperlink" Target="https://www.ohchr.org/Documents/Publications/Factsheet31.pdf"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who.int/mental_health/evidence/en/promoting_mhh.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anada.ca/fr/sante-publique/services/promotion-sante/sante-population/est-determine-sante.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who.int/mental_health/action_plan_2013/f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undp.org/content/undp/fr/home/sustainable-development-goal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n.org/development/desa/disabilities-fr/" TargetMode="External"/><Relationship Id="rId2" Type="http://schemas.openxmlformats.org/officeDocument/2006/relationships/hyperlink" Target="http://www.healthdata.org/gbd/abou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cap="none" dirty="0"/>
              <a:t>2e </a:t>
            </a:r>
            <a:r>
              <a:rPr lang="fr-CA" dirty="0"/>
              <a:t>Sommet annuel de l’intégration, SAISIA</a:t>
            </a:r>
          </a:p>
        </p:txBody>
      </p:sp>
      <p:sp>
        <p:nvSpPr>
          <p:cNvPr id="3" name="Subtitle 2"/>
          <p:cNvSpPr>
            <a:spLocks noGrp="1"/>
          </p:cNvSpPr>
          <p:nvPr>
            <p:ph type="subTitle" idx="1"/>
          </p:nvPr>
        </p:nvSpPr>
        <p:spPr/>
        <p:txBody>
          <a:bodyPr/>
          <a:lstStyle/>
          <a:p>
            <a:r>
              <a:rPr lang="fr-CA"/>
              <a:t>Le bien-être des nouveaux arrivants</a:t>
            </a:r>
          </a:p>
        </p:txBody>
      </p:sp>
    </p:spTree>
    <p:extLst>
      <p:ext uri="{BB962C8B-B14F-4D97-AF65-F5344CB8AC3E}">
        <p14:creationId xmlns:p14="http://schemas.microsoft.com/office/powerpoint/2010/main" val="305257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a:t>Recommandations de l'OMS Europe : Pertinence pour les Prairies?</a:t>
            </a:r>
          </a:p>
        </p:txBody>
      </p:sp>
      <p:sp>
        <p:nvSpPr>
          <p:cNvPr id="3" name="Content Placeholder 2"/>
          <p:cNvSpPr>
            <a:spLocks noGrp="1"/>
          </p:cNvSpPr>
          <p:nvPr>
            <p:ph idx="1"/>
          </p:nvPr>
        </p:nvSpPr>
        <p:spPr/>
        <p:txBody>
          <a:bodyPr>
            <a:normAutofit lnSpcReduction="10000"/>
          </a:bodyPr>
          <a:lstStyle/>
          <a:p>
            <a:r>
              <a:rPr lang="fr-CA"/>
              <a:t>Soutenir l'intégration sociale par l'éducation, le logement et l'emploi;</a:t>
            </a:r>
          </a:p>
          <a:p>
            <a:r>
              <a:rPr lang="fr-CA"/>
              <a:t>Fournir des services de proximité pour faciliter l'accès aux soins;</a:t>
            </a:r>
          </a:p>
          <a:p>
            <a:r>
              <a:rPr lang="fr-CA"/>
              <a:t>Coordonner différents services au sein du système de santé pour assurer l'intégration des soins de santé physique et mentale et des parcours de soins appropriés;</a:t>
            </a:r>
          </a:p>
          <a:p>
            <a:r>
              <a:rPr lang="fr-CA"/>
              <a:t>Fournir des informations sur les droits aux soins, à l'accès aux services et aux professionnels de la santé disponibles aux migrants;</a:t>
            </a:r>
          </a:p>
          <a:p>
            <a:r>
              <a:rPr lang="fr-CA"/>
              <a:t>Former les professionnels de la santé pour qu'ils soient ouverts aux groupes de migrants, conscients des obstacles qui leur bloquent l'accès aux soins et à l'interaction avec les services de santé, et compétents pour surmonter les problèmes linguistiques.</a:t>
            </a:r>
          </a:p>
          <a:p>
            <a:endParaRPr lang="en-CA" dirty="0"/>
          </a:p>
        </p:txBody>
      </p:sp>
    </p:spTree>
    <p:extLst>
      <p:ext uri="{BB962C8B-B14F-4D97-AF65-F5344CB8AC3E}">
        <p14:creationId xmlns:p14="http://schemas.microsoft.com/office/powerpoint/2010/main" val="2829965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a:t>Facteurs de protection</a:t>
            </a:r>
          </a:p>
        </p:txBody>
      </p:sp>
      <p:sp>
        <p:nvSpPr>
          <p:cNvPr id="3" name="Content Placeholder 2"/>
          <p:cNvSpPr>
            <a:spLocks noGrp="1"/>
          </p:cNvSpPr>
          <p:nvPr>
            <p:ph idx="1"/>
          </p:nvPr>
        </p:nvSpPr>
        <p:spPr/>
        <p:txBody>
          <a:bodyPr/>
          <a:lstStyle/>
          <a:p>
            <a:pPr>
              <a:buFont typeface="Wingdings" panose="05000000000000000000" pitchFamily="2" charset="2"/>
              <a:buChar char="§"/>
            </a:pPr>
            <a:r>
              <a:rPr lang="fr-CA"/>
              <a:t>Facteurs pré et post-migratoires</a:t>
            </a:r>
          </a:p>
          <a:p>
            <a:pPr>
              <a:buFont typeface="Wingdings" panose="05000000000000000000" pitchFamily="2" charset="2"/>
              <a:buChar char="§"/>
            </a:pPr>
            <a:r>
              <a:rPr lang="fr-CA"/>
              <a:t>La densité ethnique des quartiers ou les concentrations élevées d'immigrants peuvent être particulièrement bénéfiques pour ceux qui viennent d'arriver </a:t>
            </a:r>
          </a:p>
          <a:p>
            <a:pPr>
              <a:buFont typeface="Wingdings" panose="05000000000000000000" pitchFamily="2" charset="2"/>
              <a:buChar char="§"/>
            </a:pPr>
            <a:r>
              <a:rPr lang="fr-CA"/>
              <a:t>Des réseaux sociaux solides</a:t>
            </a:r>
          </a:p>
          <a:p>
            <a:pPr>
              <a:buFont typeface="Wingdings" panose="05000000000000000000" pitchFamily="2" charset="2"/>
              <a:buChar char="§"/>
            </a:pPr>
            <a:r>
              <a:rPr lang="fr-CA"/>
              <a:t>Participation sociale et engagement communautaire, y compris le bénévolat </a:t>
            </a:r>
          </a:p>
          <a:p>
            <a:pPr>
              <a:buFont typeface="Wingdings" panose="05000000000000000000" pitchFamily="2" charset="2"/>
              <a:buChar char="§"/>
            </a:pPr>
            <a:r>
              <a:rPr lang="fr-CA"/>
              <a:t>Maîtrise de la langue</a:t>
            </a:r>
          </a:p>
          <a:p>
            <a:pPr marL="0" indent="0">
              <a:buNone/>
            </a:pPr>
            <a:r>
              <a:rPr lang="fr-CA"/>
              <a:t>(Arevalo, Tucker, &amp; Falcon, 2015). </a:t>
            </a:r>
          </a:p>
          <a:p>
            <a:pPr marL="0" indent="0">
              <a:buNone/>
            </a:pPr>
            <a:endParaRPr lang="en-US" dirty="0"/>
          </a:p>
          <a:p>
            <a:endParaRPr lang="en-US" dirty="0"/>
          </a:p>
        </p:txBody>
      </p:sp>
    </p:spTree>
    <p:extLst>
      <p:ext uri="{BB962C8B-B14F-4D97-AF65-F5344CB8AC3E}">
        <p14:creationId xmlns:p14="http://schemas.microsoft.com/office/powerpoint/2010/main" val="27546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a:t>La charité commence à la maison? Comment allons-nous? Comment je vais?</a:t>
            </a:r>
          </a:p>
        </p:txBody>
      </p:sp>
      <p:sp>
        <p:nvSpPr>
          <p:cNvPr id="3" name="Content Placeholder 2"/>
          <p:cNvSpPr>
            <a:spLocks noGrp="1"/>
          </p:cNvSpPr>
          <p:nvPr>
            <p:ph idx="1"/>
          </p:nvPr>
        </p:nvSpPr>
        <p:spPr/>
        <p:txBody>
          <a:bodyPr>
            <a:normAutofit/>
          </a:bodyPr>
          <a:lstStyle/>
          <a:p>
            <a:r>
              <a:rPr lang="fr-CA"/>
              <a:t>Approches fondées sur le traumatisme et la violence</a:t>
            </a:r>
          </a:p>
          <a:p>
            <a:pPr lvl="1"/>
            <a:r>
              <a:rPr lang="fr-CA">
                <a:hlinkClick r:id="rId2"/>
              </a:rPr>
              <a:t>https://www.canada.ca/fr/sante-publique/services/publications/securite-et-risque-pour-sante/approches-traumatismes-violence-politiques-pratiques.html</a:t>
            </a:r>
            <a:r>
              <a:rPr lang="fr-CA"/>
              <a:t> </a:t>
            </a:r>
          </a:p>
          <a:p>
            <a:pPr lvl="2"/>
            <a:r>
              <a:rPr lang="fr-CA"/>
              <a:t>Se souvenir de l'impact du passé sur les situations de violence actuelles (y compris les effets cumulatifs)</a:t>
            </a:r>
          </a:p>
          <a:p>
            <a:pPr lvl="2"/>
            <a:r>
              <a:rPr lang="fr-CA"/>
              <a:t>Éviter de blâmer et de juger les personnes qui répondent, à leur manière, à ces histoires de violence. Au lieu de cela, écoutez, validez, établissez la confiance, faites ressortir les forces. </a:t>
            </a:r>
          </a:p>
          <a:p>
            <a:pPr lvl="1"/>
            <a:r>
              <a:rPr lang="fr-CA"/>
              <a:t>Réduire les méfaits et améliorer les systèmes</a:t>
            </a:r>
          </a:p>
          <a:p>
            <a:pPr lvl="1"/>
            <a:r>
              <a:rPr lang="fr-CA"/>
              <a:t>Reconnaître le traumatisme indirect  et fournir un appui</a:t>
            </a:r>
          </a:p>
          <a:p>
            <a:pPr lvl="2"/>
            <a:r>
              <a:rPr lang="fr-CA"/>
              <a:t>Les travailleurs et les fournisseurs de services peuvent faire l'expérience d’un épuisement émotionnel, d’une dépression et des troubles du sommeil</a:t>
            </a:r>
          </a:p>
          <a:p>
            <a:pPr lvl="2"/>
            <a:r>
              <a:rPr lang="fr-CA"/>
              <a:t>Les employeurs peuvent continuer à encourager les soins personnels.</a:t>
            </a:r>
          </a:p>
          <a:p>
            <a:pPr lvl="1"/>
            <a:r>
              <a:rPr lang="fr-CA"/>
              <a:t>Reconnaître la violence latérale et l'intimidation</a:t>
            </a:r>
          </a:p>
        </p:txBody>
      </p:sp>
    </p:spTree>
    <p:extLst>
      <p:ext uri="{BB962C8B-B14F-4D97-AF65-F5344CB8AC3E}">
        <p14:creationId xmlns:p14="http://schemas.microsoft.com/office/powerpoint/2010/main" val="2987659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a:t>Violence latérale et intimidation</a:t>
            </a:r>
          </a:p>
        </p:txBody>
      </p:sp>
      <p:sp>
        <p:nvSpPr>
          <p:cNvPr id="3" name="Content Placeholder 2"/>
          <p:cNvSpPr>
            <a:spLocks noGrp="1"/>
          </p:cNvSpPr>
          <p:nvPr>
            <p:ph idx="1"/>
          </p:nvPr>
        </p:nvSpPr>
        <p:spPr/>
        <p:txBody>
          <a:bodyPr>
            <a:normAutofit/>
          </a:bodyPr>
          <a:lstStyle/>
          <a:p>
            <a:r>
              <a:rPr lang="fr-CA"/>
              <a:t>Le harcèlement est défini comme « un comportement offensant, intimidant, malveillant ou insultant ou un abus de pouvoir commis par un individu ou un groupe contre un autre, qui le met en colère, le menace, l’humilie, le rend vulnérable, mine sa confiance en soi et peut leur infliger un stress » Groupe de travail sur la prévention du harcèlement en milieu de travail, 2001, p. 10)</a:t>
            </a:r>
          </a:p>
          <a:p>
            <a:pPr lvl="1"/>
            <a:r>
              <a:rPr lang="fr-CA"/>
              <a:t>L’intimidation interpersonnelle : commérages sur un individu;</a:t>
            </a:r>
          </a:p>
          <a:p>
            <a:pPr lvl="1"/>
            <a:r>
              <a:rPr lang="fr-CA"/>
              <a:t>L'intimidation en milieu de travail consiste notamment à critiquer le travail d'une personne;</a:t>
            </a:r>
          </a:p>
          <a:p>
            <a:pPr marL="914400" lvl="2" indent="0">
              <a:buNone/>
            </a:pPr>
            <a:endParaRPr lang="en-US" dirty="0"/>
          </a:p>
          <a:p>
            <a:endParaRPr lang="en-US" dirty="0"/>
          </a:p>
        </p:txBody>
      </p:sp>
    </p:spTree>
    <p:extLst>
      <p:ext uri="{BB962C8B-B14F-4D97-AF65-F5344CB8AC3E}">
        <p14:creationId xmlns:p14="http://schemas.microsoft.com/office/powerpoint/2010/main" val="3677688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a:t>Violence latérale et horizontale</a:t>
            </a:r>
          </a:p>
        </p:txBody>
      </p:sp>
      <p:sp>
        <p:nvSpPr>
          <p:cNvPr id="3" name="Content Placeholder 2"/>
          <p:cNvSpPr>
            <a:spLocks noGrp="1"/>
          </p:cNvSpPr>
          <p:nvPr>
            <p:ph idx="1"/>
          </p:nvPr>
        </p:nvSpPr>
        <p:spPr/>
        <p:txBody>
          <a:bodyPr/>
          <a:lstStyle/>
          <a:p>
            <a:pPr lvl="1"/>
            <a:r>
              <a:rPr lang="fr-CA"/>
              <a:t>L’intimidation latérale et horizontale a été décrite comme impliquant certains membres de groupes opprimés (ceux qui manquent de pouvoir ou qui ont des problèmes personnels), tournant leur colère et leur hostilité les uns envers les autres.</a:t>
            </a:r>
          </a:p>
          <a:p>
            <a:pPr lvl="2"/>
            <a:r>
              <a:rPr lang="fr-CA"/>
              <a:t>Peut également impliquer de l’intimidation pour l'avancement professionnel, se montrer sous un meilleur jour ou en rabaisser d'autres</a:t>
            </a:r>
          </a:p>
          <a:p>
            <a:pPr marL="914400" lvl="2" indent="0">
              <a:buNone/>
            </a:pPr>
            <a:r>
              <a:rPr lang="fr-CA"/>
              <a:t>Etienne, 2014)</a:t>
            </a:r>
          </a:p>
          <a:p>
            <a:pPr lvl="2"/>
            <a:r>
              <a:rPr lang="fr-CA"/>
              <a:t>Implique le harcèlement psychologique;</a:t>
            </a:r>
          </a:p>
          <a:p>
            <a:pPr lvl="2"/>
            <a:r>
              <a:rPr lang="fr-CA"/>
              <a:t>Peut inclure la violence verbale, l'humiliation, les critiques excessives, l'exclusion, le manque de soutien collégial.</a:t>
            </a:r>
          </a:p>
          <a:p>
            <a:pPr lvl="2"/>
            <a:r>
              <a:rPr lang="fr-CA"/>
              <a:t>Cela inclut désormais l'intimidation via Internet et les médias sociaux. </a:t>
            </a:r>
          </a:p>
          <a:p>
            <a:endParaRPr lang="en-US" dirty="0"/>
          </a:p>
        </p:txBody>
      </p:sp>
    </p:spTree>
    <p:extLst>
      <p:ext uri="{BB962C8B-B14F-4D97-AF65-F5344CB8AC3E}">
        <p14:creationId xmlns:p14="http://schemas.microsoft.com/office/powerpoint/2010/main" val="3686026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a:t>Conclusions</a:t>
            </a:r>
          </a:p>
        </p:txBody>
      </p:sp>
      <p:sp>
        <p:nvSpPr>
          <p:cNvPr id="3" name="Content Placeholder 2"/>
          <p:cNvSpPr>
            <a:spLocks noGrp="1"/>
          </p:cNvSpPr>
          <p:nvPr>
            <p:ph idx="1"/>
          </p:nvPr>
        </p:nvSpPr>
        <p:spPr/>
        <p:txBody>
          <a:bodyPr>
            <a:normAutofit/>
          </a:bodyPr>
          <a:lstStyle/>
          <a:p>
            <a:r>
              <a:rPr lang="fr-CA"/>
              <a:t>Le droit à la santé désigne plutôt le droit de jouir d'une variété de biens, d'installations, de services et de conditions nécessaires à sa réalisation (p. 5).</a:t>
            </a:r>
          </a:p>
          <a:p>
            <a:r>
              <a:rPr lang="fr-CA"/>
              <a:t>Inversement, le droit à la santé des individus ne peut être exercé sans l’exercice de leurs autres droits, dont les violations sont à la base de la pauvreté, comme le droit au travail, à l'alimentation, au logement et à la non-discrimination (p. 6). </a:t>
            </a:r>
          </a:p>
          <a:p>
            <a:pPr marL="0" indent="0">
              <a:buNone/>
            </a:pPr>
            <a:endParaRPr lang="en-US" dirty="0"/>
          </a:p>
          <a:p>
            <a:r>
              <a:rPr lang="fr-CA" i="1"/>
              <a:t>Haut Commissariat des Nations Unies aux droits de l'homme et Organisation mondiale de la santé. Le droit à la santé Fiche d'information n ° 31. </a:t>
            </a:r>
          </a:p>
          <a:p>
            <a:endParaRPr lang="en-US" dirty="0"/>
          </a:p>
        </p:txBody>
      </p:sp>
    </p:spTree>
    <p:extLst>
      <p:ext uri="{BB962C8B-B14F-4D97-AF65-F5344CB8AC3E}">
        <p14:creationId xmlns:p14="http://schemas.microsoft.com/office/powerpoint/2010/main" val="2811209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a:t>Références</a:t>
            </a:r>
          </a:p>
        </p:txBody>
      </p:sp>
      <p:sp>
        <p:nvSpPr>
          <p:cNvPr id="3" name="Content Placeholder 2"/>
          <p:cNvSpPr>
            <a:spLocks noGrp="1"/>
          </p:cNvSpPr>
          <p:nvPr>
            <p:ph idx="1"/>
          </p:nvPr>
        </p:nvSpPr>
        <p:spPr/>
        <p:txBody>
          <a:bodyPr>
            <a:normAutofit fontScale="47500" lnSpcReduction="20000"/>
          </a:bodyPr>
          <a:lstStyle/>
          <a:p>
            <a:pPr>
              <a:lnSpc>
                <a:spcPct val="170000"/>
              </a:lnSpc>
              <a:spcBef>
                <a:spcPts val="0"/>
              </a:spcBef>
              <a:spcAft>
                <a:spcPts val="0"/>
              </a:spcAft>
            </a:pPr>
            <a:r>
              <a:rPr lang="fr-CA" dirty="0" err="1"/>
              <a:t>Arevalo</a:t>
            </a:r>
            <a:r>
              <a:rPr lang="fr-CA" dirty="0"/>
              <a:t>, S. P., Tucker, K. L., &amp; Falcon, L. M. (2015. Beyond cultural </a:t>
            </a:r>
            <a:r>
              <a:rPr lang="fr-CA" dirty="0" err="1"/>
              <a:t>factors</a:t>
            </a:r>
            <a:r>
              <a:rPr lang="fr-CA" dirty="0"/>
              <a:t> to </a:t>
            </a:r>
            <a:r>
              <a:rPr lang="fr-CA" dirty="0" err="1"/>
              <a:t>understand</a:t>
            </a:r>
            <a:r>
              <a:rPr lang="fr-CA" dirty="0"/>
              <a:t> immigrant mental </a:t>
            </a:r>
            <a:r>
              <a:rPr lang="fr-CA" dirty="0" err="1"/>
              <a:t>health</a:t>
            </a:r>
            <a:r>
              <a:rPr lang="fr-CA" dirty="0"/>
              <a:t>: </a:t>
            </a:r>
            <a:r>
              <a:rPr lang="fr-CA" dirty="0" err="1"/>
              <a:t>Neighborhood</a:t>
            </a:r>
            <a:r>
              <a:rPr lang="fr-CA" dirty="0"/>
              <a:t> </a:t>
            </a:r>
            <a:r>
              <a:rPr lang="fr-CA" dirty="0" err="1"/>
              <a:t>ethnic</a:t>
            </a:r>
            <a:r>
              <a:rPr lang="fr-CA" dirty="0"/>
              <a:t> </a:t>
            </a:r>
            <a:r>
              <a:rPr lang="fr-CA" dirty="0" err="1"/>
              <a:t>density</a:t>
            </a:r>
            <a:r>
              <a:rPr lang="fr-CA" dirty="0"/>
              <a:t> and the </a:t>
            </a:r>
            <a:r>
              <a:rPr lang="fr-CA" dirty="0" err="1"/>
              <a:t>moderating</a:t>
            </a:r>
            <a:r>
              <a:rPr lang="fr-CA" dirty="0"/>
              <a:t> </a:t>
            </a:r>
            <a:r>
              <a:rPr lang="fr-CA" dirty="0" err="1"/>
              <a:t>role</a:t>
            </a:r>
            <a:r>
              <a:rPr lang="fr-CA" dirty="0"/>
              <a:t> of </a:t>
            </a:r>
            <a:r>
              <a:rPr lang="fr-CA" dirty="0" err="1"/>
              <a:t>pre</a:t>
            </a:r>
            <a:r>
              <a:rPr lang="fr-CA" dirty="0"/>
              <a:t>-migration and post-migration </a:t>
            </a:r>
            <a:r>
              <a:rPr lang="fr-CA" dirty="0" err="1"/>
              <a:t>factors</a:t>
            </a:r>
            <a:r>
              <a:rPr lang="fr-CA" dirty="0"/>
              <a:t>. </a:t>
            </a:r>
            <a:r>
              <a:rPr lang="fr-CA" i="1" dirty="0"/>
              <a:t>Social Science and </a:t>
            </a:r>
            <a:r>
              <a:rPr lang="fr-CA" i="1" dirty="0" err="1"/>
              <a:t>Medicine</a:t>
            </a:r>
            <a:r>
              <a:rPr lang="fr-CA" i="1" dirty="0"/>
              <a:t> Vol 138, 91-100. </a:t>
            </a:r>
          </a:p>
          <a:p>
            <a:pPr>
              <a:lnSpc>
                <a:spcPct val="170000"/>
              </a:lnSpc>
              <a:spcBef>
                <a:spcPts val="0"/>
              </a:spcBef>
              <a:spcAft>
                <a:spcPts val="0"/>
              </a:spcAft>
            </a:pPr>
            <a:r>
              <a:rPr lang="fr-CA" dirty="0" err="1"/>
              <a:t>Ditmer</a:t>
            </a:r>
            <a:r>
              <a:rPr lang="fr-CA" dirty="0"/>
              <a:t>, D. (2011). Violence in the house of </a:t>
            </a:r>
            <a:r>
              <a:rPr lang="fr-CA" dirty="0" err="1"/>
              <a:t>healing</a:t>
            </a:r>
            <a:r>
              <a:rPr lang="fr-CA" dirty="0"/>
              <a:t>: Recognition and </a:t>
            </a:r>
            <a:r>
              <a:rPr lang="fr-CA" dirty="0" err="1"/>
              <a:t>response</a:t>
            </a:r>
            <a:r>
              <a:rPr lang="fr-CA" dirty="0"/>
              <a:t> to violence in </a:t>
            </a:r>
            <a:r>
              <a:rPr lang="fr-CA" dirty="0" err="1"/>
              <a:t>health</a:t>
            </a:r>
            <a:r>
              <a:rPr lang="fr-CA" dirty="0"/>
              <a:t> care. </a:t>
            </a:r>
            <a:r>
              <a:rPr lang="fr-CA" i="1" dirty="0"/>
              <a:t>The </a:t>
            </a:r>
            <a:r>
              <a:rPr lang="fr-CA" i="1" dirty="0" err="1"/>
              <a:t>Forensic</a:t>
            </a:r>
            <a:r>
              <a:rPr lang="fr-CA" i="1" dirty="0"/>
              <a:t> Examiner 20.(</a:t>
            </a:r>
            <a:r>
              <a:rPr lang="fr-CA" dirty="0"/>
              <a:t>1).14-29. </a:t>
            </a:r>
          </a:p>
          <a:p>
            <a:pPr>
              <a:lnSpc>
                <a:spcPct val="170000"/>
              </a:lnSpc>
              <a:spcBef>
                <a:spcPts val="0"/>
              </a:spcBef>
              <a:spcAft>
                <a:spcPts val="0"/>
              </a:spcAft>
            </a:pPr>
            <a:r>
              <a:rPr lang="fr-CA" dirty="0"/>
              <a:t>Etienne, E. (2014). </a:t>
            </a:r>
            <a:r>
              <a:rPr lang="fr-CA" dirty="0" err="1"/>
              <a:t>Exploring</a:t>
            </a:r>
            <a:r>
              <a:rPr lang="fr-CA" dirty="0"/>
              <a:t> </a:t>
            </a:r>
            <a:r>
              <a:rPr lang="fr-CA" dirty="0" err="1"/>
              <a:t>workplace</a:t>
            </a:r>
            <a:r>
              <a:rPr lang="fr-CA" dirty="0"/>
              <a:t> </a:t>
            </a:r>
            <a:r>
              <a:rPr lang="fr-CA" dirty="0" err="1"/>
              <a:t>bullying</a:t>
            </a:r>
            <a:r>
              <a:rPr lang="fr-CA" dirty="0"/>
              <a:t> in Nursing. </a:t>
            </a:r>
            <a:r>
              <a:rPr lang="fr-CA" i="1" dirty="0" err="1"/>
              <a:t>Workplace</a:t>
            </a:r>
            <a:r>
              <a:rPr lang="fr-CA" i="1" dirty="0"/>
              <a:t> </a:t>
            </a:r>
            <a:r>
              <a:rPr lang="fr-CA" i="1" dirty="0" err="1"/>
              <a:t>health</a:t>
            </a:r>
            <a:r>
              <a:rPr lang="fr-CA" i="1" dirty="0"/>
              <a:t> and </a:t>
            </a:r>
            <a:r>
              <a:rPr lang="fr-CA" i="1" dirty="0" err="1"/>
              <a:t>safety</a:t>
            </a:r>
            <a:r>
              <a:rPr lang="fr-CA" i="1" dirty="0"/>
              <a:t> Vol 62</a:t>
            </a:r>
            <a:r>
              <a:rPr lang="fr-CA" dirty="0"/>
              <a:t>, Issue 1. 6-11, DOI:10.3928/21650799-2012-220-02. </a:t>
            </a:r>
          </a:p>
          <a:p>
            <a:pPr>
              <a:lnSpc>
                <a:spcPct val="170000"/>
              </a:lnSpc>
              <a:spcBef>
                <a:spcPts val="0"/>
              </a:spcBef>
              <a:spcAft>
                <a:spcPts val="0"/>
              </a:spcAft>
            </a:pPr>
            <a:r>
              <a:rPr lang="fr-CA" dirty="0"/>
              <a:t>Centre for American Nurses (2008). </a:t>
            </a:r>
            <a:r>
              <a:rPr lang="fr-CA" i="1" dirty="0" err="1"/>
              <a:t>Lateral</a:t>
            </a:r>
            <a:r>
              <a:rPr lang="fr-CA" i="1" dirty="0"/>
              <a:t> violence and </a:t>
            </a:r>
            <a:r>
              <a:rPr lang="fr-CA" i="1" dirty="0" err="1"/>
              <a:t>bullying</a:t>
            </a:r>
            <a:r>
              <a:rPr lang="fr-CA" i="1" dirty="0"/>
              <a:t> in the </a:t>
            </a:r>
            <a:r>
              <a:rPr lang="fr-CA" i="1" dirty="0" err="1"/>
              <a:t>workplace</a:t>
            </a:r>
            <a:r>
              <a:rPr lang="fr-CA" i="1" dirty="0"/>
              <a:t>. </a:t>
            </a:r>
            <a:r>
              <a:rPr lang="fr-CA" dirty="0"/>
              <a:t>États-Unis : Auteur. </a:t>
            </a:r>
          </a:p>
          <a:p>
            <a:pPr>
              <a:lnSpc>
                <a:spcPct val="170000"/>
              </a:lnSpc>
              <a:spcBef>
                <a:spcPts val="0"/>
              </a:spcBef>
              <a:spcAft>
                <a:spcPts val="0"/>
              </a:spcAft>
            </a:pPr>
            <a:r>
              <a:rPr lang="fr-CA" dirty="0"/>
              <a:t>Gouvernement du Canada (2018). </a:t>
            </a:r>
            <a:r>
              <a:rPr lang="fr-CA" i="1" dirty="0"/>
              <a:t>Déterminants sociaux de la santé et inégalités en santé. Consulté à l'adresse : </a:t>
            </a:r>
          </a:p>
          <a:p>
            <a:pPr>
              <a:lnSpc>
                <a:spcPct val="170000"/>
              </a:lnSpc>
              <a:spcBef>
                <a:spcPts val="0"/>
              </a:spcBef>
              <a:spcAft>
                <a:spcPts val="0"/>
              </a:spcAft>
            </a:pPr>
            <a:r>
              <a:rPr lang="fr-CA" dirty="0">
                <a:hlinkClick r:id="rId2"/>
              </a:rPr>
              <a:t>https://www.canada.ca/fr/sante-publique/services/promotion-sante/sante-population/est-determine-sante.html</a:t>
            </a:r>
            <a:r>
              <a:rPr lang="fr-CA" dirty="0"/>
              <a:t> </a:t>
            </a:r>
          </a:p>
          <a:p>
            <a:pPr>
              <a:lnSpc>
                <a:spcPct val="170000"/>
              </a:lnSpc>
              <a:spcBef>
                <a:spcPts val="0"/>
              </a:spcBef>
              <a:spcAft>
                <a:spcPts val="0"/>
              </a:spcAft>
            </a:pPr>
            <a:r>
              <a:rPr lang="fr-CA" dirty="0">
                <a:hlinkClick r:id="rId3"/>
              </a:rPr>
              <a:t>https://www.canada.ca/fr/sante-publique/services/publications/securite-et-risque-pour-sante/approches-traumatismes-violence-politiques-pratiques.html</a:t>
            </a:r>
            <a:r>
              <a:rPr lang="fr-CA" dirty="0"/>
              <a:t> </a:t>
            </a:r>
          </a:p>
          <a:p>
            <a:pPr marL="0" indent="0">
              <a:lnSpc>
                <a:spcPct val="170000"/>
              </a:lnSpc>
              <a:spcBef>
                <a:spcPts val="0"/>
              </a:spcBef>
              <a:spcAft>
                <a:spcPts val="0"/>
              </a:spcAft>
              <a:buNone/>
            </a:pPr>
            <a:r>
              <a:rPr lang="en-US" dirty="0"/>
              <a:t>   </a:t>
            </a:r>
            <a:r>
              <a:rPr lang="fr-CA" dirty="0"/>
              <a:t>Haut Commissariat des Nations Unies aux droits de l'homme et Organisation mondiale de la santé. </a:t>
            </a:r>
            <a:r>
              <a:rPr lang="fr-CA" i="1" dirty="0"/>
              <a:t>Le droit à la santé</a:t>
            </a:r>
            <a:r>
              <a:rPr lang="fr-CA" dirty="0"/>
              <a:t>. Fiche d’information no. 31.   </a:t>
            </a:r>
          </a:p>
          <a:p>
            <a:pPr marL="0" indent="0">
              <a:lnSpc>
                <a:spcPct val="170000"/>
              </a:lnSpc>
              <a:spcBef>
                <a:spcPts val="0"/>
              </a:spcBef>
              <a:spcAft>
                <a:spcPts val="0"/>
              </a:spcAft>
              <a:buNone/>
            </a:pPr>
            <a:r>
              <a:rPr lang="fr-CA" dirty="0"/>
              <a:t>   Consultée à l'adresse :</a:t>
            </a:r>
            <a:r>
              <a:rPr lang="fr-CA" dirty="0">
                <a:hlinkClick r:id="rId4"/>
              </a:rPr>
              <a:t>https://www.ohchr.org/Documents/Publications/Factsheet31.pdf</a:t>
            </a:r>
            <a:r>
              <a:rPr lang="fr-CA" dirty="0"/>
              <a:t> </a:t>
            </a:r>
          </a:p>
          <a:p>
            <a:pPr>
              <a:lnSpc>
                <a:spcPct val="170000"/>
              </a:lnSpc>
              <a:spcBef>
                <a:spcPts val="0"/>
              </a:spcBef>
              <a:spcAft>
                <a:spcPts val="0"/>
              </a:spcAft>
            </a:pPr>
            <a:r>
              <a:rPr lang="fr-CA" dirty="0">
                <a:hlinkClick r:id="rId3"/>
              </a:rPr>
              <a:t>https://www.canada.ca/en/public-health/services/publications/health-risks-safety/trauma-violence-informed-approaches-policy-practice.html</a:t>
            </a:r>
            <a:r>
              <a:rPr lang="fr-CA" dirty="0"/>
              <a:t> </a:t>
            </a:r>
          </a:p>
          <a:p>
            <a:pPr>
              <a:lnSpc>
                <a:spcPct val="170000"/>
              </a:lnSpc>
              <a:spcBef>
                <a:spcPts val="0"/>
              </a:spcBef>
              <a:spcAft>
                <a:spcPts val="0"/>
              </a:spcAft>
            </a:pPr>
            <a:r>
              <a:rPr lang="fr-CA" dirty="0">
                <a:hlinkClick r:id="rId5"/>
              </a:rPr>
              <a:t>http://www.healthdata.org/gbd/about</a:t>
            </a:r>
          </a:p>
          <a:p>
            <a:pPr>
              <a:lnSpc>
                <a:spcPct val="170000"/>
              </a:lnSpc>
              <a:spcBef>
                <a:spcPts val="0"/>
              </a:spcBef>
              <a:spcAft>
                <a:spcPts val="0"/>
              </a:spcAft>
            </a:pPr>
            <a:r>
              <a:rPr lang="fr-CA" dirty="0">
                <a:hlinkClick r:id="rId6"/>
              </a:rPr>
              <a:t>http://www.who.int/mental_health/action_plan_2013/fr/</a:t>
            </a:r>
            <a:r>
              <a:rPr lang="fr-CA" dirty="0"/>
              <a:t> </a:t>
            </a:r>
          </a:p>
          <a:p>
            <a:pPr>
              <a:lnSpc>
                <a:spcPct val="170000"/>
              </a:lnSpc>
              <a:spcBef>
                <a:spcPts val="0"/>
              </a:spcBef>
              <a:spcAft>
                <a:spcPts val="0"/>
              </a:spcAft>
            </a:pPr>
            <a:r>
              <a:rPr lang="fr-CA" dirty="0">
                <a:hlinkClick r:id="rId7"/>
              </a:rPr>
              <a:t>http://www.undp.org/content/undp/en/home/sustainable-development-goals.html</a:t>
            </a:r>
            <a:r>
              <a:rPr lang="fr-CA" dirty="0"/>
              <a:t>. </a:t>
            </a:r>
          </a:p>
          <a:p>
            <a:pPr>
              <a:lnSpc>
                <a:spcPct val="170000"/>
              </a:lnSpc>
              <a:spcBef>
                <a:spcPts val="0"/>
              </a:spcBef>
              <a:spcAft>
                <a:spcPts val="0"/>
              </a:spcAft>
            </a:pPr>
            <a:r>
              <a:rPr lang="fr-CA" dirty="0">
                <a:hlinkClick r:id="rId7"/>
              </a:rPr>
              <a:t>http://www.undp.org/content/undp/en/home/sustainable-development-goals.html</a:t>
            </a:r>
            <a:r>
              <a:rPr lang="fr-CA" dirty="0"/>
              <a:t> </a:t>
            </a:r>
          </a:p>
          <a:p>
            <a:pPr>
              <a:lnSpc>
                <a:spcPct val="170000"/>
              </a:lnSpc>
              <a:spcBef>
                <a:spcPts val="0"/>
              </a:spcBef>
              <a:spcAft>
                <a:spcPts val="0"/>
              </a:spcAft>
            </a:pPr>
            <a:r>
              <a:rPr lang="fr-CA" dirty="0">
                <a:hlinkClick r:id="rId8"/>
              </a:rPr>
              <a:t>https://www.un.org/development/desa/disabilities/issues/mental-health-and-development.html</a:t>
            </a:r>
            <a:r>
              <a:rPr lang="fr-CA" dirty="0"/>
              <a:t> </a:t>
            </a:r>
          </a:p>
          <a:p>
            <a:endParaRPr lang="en-CA" dirty="0"/>
          </a:p>
          <a:p>
            <a:endParaRPr lang="en-US" dirty="0"/>
          </a:p>
          <a:p>
            <a:endParaRPr lang="en-US" dirty="0"/>
          </a:p>
        </p:txBody>
      </p:sp>
    </p:spTree>
    <p:extLst>
      <p:ext uri="{BB962C8B-B14F-4D97-AF65-F5344CB8AC3E}">
        <p14:creationId xmlns:p14="http://schemas.microsoft.com/office/powerpoint/2010/main" val="1437131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a:t>Services de santé mentale </a:t>
            </a:r>
          </a:p>
        </p:txBody>
      </p:sp>
      <p:sp>
        <p:nvSpPr>
          <p:cNvPr id="3" name="Content Placeholder 2"/>
          <p:cNvSpPr>
            <a:spLocks noGrp="1"/>
          </p:cNvSpPr>
          <p:nvPr>
            <p:ph idx="1"/>
          </p:nvPr>
        </p:nvSpPr>
        <p:spPr/>
        <p:txBody>
          <a:bodyPr>
            <a:normAutofit/>
          </a:bodyPr>
          <a:lstStyle/>
          <a:p>
            <a:pPr marL="0" indent="0">
              <a:buNone/>
            </a:pPr>
            <a:r>
              <a:rPr lang="fr-CA" dirty="0"/>
              <a:t>La santé mentale est un état de bien-être dans lequel une personne prend connaissance de ses propres capacités, peut faire face au stress normal de la vie, peut travailler de manière productive et est en mesure d'apporter une contribution à sa communauté. </a:t>
            </a:r>
          </a:p>
          <a:p>
            <a:r>
              <a:rPr lang="fr-CA" dirty="0"/>
              <a:t>Source : </a:t>
            </a:r>
            <a:r>
              <a:rPr lang="fr-CA" dirty="0" err="1"/>
              <a:t>Promoting</a:t>
            </a:r>
            <a:r>
              <a:rPr lang="fr-CA" dirty="0"/>
              <a:t> mental </a:t>
            </a:r>
            <a:r>
              <a:rPr lang="fr-CA" dirty="0" err="1"/>
              <a:t>health</a:t>
            </a:r>
            <a:r>
              <a:rPr lang="fr-CA" dirty="0"/>
              <a:t> : concepts, </a:t>
            </a:r>
            <a:r>
              <a:rPr lang="fr-CA" dirty="0" err="1"/>
              <a:t>emerging</a:t>
            </a:r>
            <a:r>
              <a:rPr lang="fr-CA" dirty="0"/>
              <a:t> </a:t>
            </a:r>
            <a:r>
              <a:rPr lang="fr-CA" dirty="0" err="1"/>
              <a:t>evidence</a:t>
            </a:r>
            <a:r>
              <a:rPr lang="fr-CA" dirty="0"/>
              <a:t>, practice. OMS, 2004</a:t>
            </a:r>
          </a:p>
          <a:p>
            <a:r>
              <a:rPr lang="fr-CA" sz="2400" dirty="0">
                <a:hlinkClick r:id="rId2"/>
              </a:rPr>
              <a:t>http://www.who.int/mental_health/evidence/en/promoting_mhh.pdf</a:t>
            </a:r>
            <a:r>
              <a:rPr lang="fr-CA" sz="2400" dirty="0"/>
              <a:t> </a:t>
            </a:r>
          </a:p>
          <a:p>
            <a:endParaRPr lang="en-US" dirty="0"/>
          </a:p>
        </p:txBody>
      </p:sp>
    </p:spTree>
    <p:extLst>
      <p:ext uri="{BB962C8B-B14F-4D97-AF65-F5344CB8AC3E}">
        <p14:creationId xmlns:p14="http://schemas.microsoft.com/office/powerpoint/2010/main" val="3159128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a:t>Pertinence du cadre des déterminants sociaux de la santé</a:t>
            </a:r>
          </a:p>
        </p:txBody>
      </p:sp>
      <p:sp>
        <p:nvSpPr>
          <p:cNvPr id="3" name="Content Placeholder 2"/>
          <p:cNvSpPr>
            <a:spLocks noGrp="1"/>
          </p:cNvSpPr>
          <p:nvPr>
            <p:ph idx="1"/>
          </p:nvPr>
        </p:nvSpPr>
        <p:spPr/>
        <p:txBody>
          <a:bodyPr>
            <a:normAutofit fontScale="85000" lnSpcReduction="20000"/>
          </a:bodyPr>
          <a:lstStyle/>
          <a:p>
            <a:pPr>
              <a:lnSpc>
                <a:spcPct val="150000"/>
              </a:lnSpc>
              <a:spcBef>
                <a:spcPts val="0"/>
              </a:spcBef>
              <a:spcAft>
                <a:spcPts val="0"/>
              </a:spcAft>
            </a:pPr>
            <a:r>
              <a:rPr lang="fr-CA" i="1" dirty="0"/>
              <a:t>Un accent sur les explications culturelles et l'omission de</a:t>
            </a:r>
          </a:p>
          <a:p>
            <a:pPr>
              <a:lnSpc>
                <a:spcPct val="150000"/>
              </a:lnSpc>
              <a:spcBef>
                <a:spcPts val="0"/>
              </a:spcBef>
              <a:spcAft>
                <a:spcPts val="0"/>
              </a:spcAft>
            </a:pPr>
            <a:r>
              <a:rPr lang="fr-CA" i="1" dirty="0"/>
              <a:t>facteurs structurels dans la recherche sur les immigrants fournit des généralisations incomplètes sur la santé des migrants (</a:t>
            </a:r>
            <a:r>
              <a:rPr lang="fr-CA" i="1" dirty="0" err="1"/>
              <a:t>Abraido</a:t>
            </a:r>
            <a:r>
              <a:rPr lang="fr-CA" i="1" dirty="0"/>
              <a:t>-Lanza e</a:t>
            </a:r>
          </a:p>
          <a:p>
            <a:pPr>
              <a:lnSpc>
                <a:spcPct val="150000"/>
              </a:lnSpc>
              <a:spcBef>
                <a:spcPts val="0"/>
              </a:spcBef>
              <a:spcAft>
                <a:spcPts val="0"/>
              </a:spcAft>
            </a:pPr>
            <a:r>
              <a:rPr lang="fr-CA" i="1" dirty="0"/>
              <a:t>t al., 2006; Hunt et al., 2004). Un cadre général des déterminants sociaux </a:t>
            </a:r>
          </a:p>
          <a:p>
            <a:pPr>
              <a:lnSpc>
                <a:spcPct val="150000"/>
              </a:lnSpc>
              <a:spcBef>
                <a:spcPts val="0"/>
              </a:spcBef>
              <a:spcAft>
                <a:spcPts val="0"/>
              </a:spcAft>
            </a:pPr>
            <a:r>
              <a:rPr lang="fr-CA" i="1" dirty="0"/>
              <a:t>de la santé, qui souligne les explications sociales et structurelles qui créent </a:t>
            </a:r>
          </a:p>
          <a:p>
            <a:pPr>
              <a:lnSpc>
                <a:spcPct val="150000"/>
              </a:lnSpc>
              <a:spcBef>
                <a:spcPts val="0"/>
              </a:spcBef>
              <a:spcAft>
                <a:spcPts val="0"/>
              </a:spcAft>
            </a:pPr>
            <a:r>
              <a:rPr lang="fr-CA" i="1" dirty="0"/>
              <a:t>Et reproduisent les inégalités sociales et de santé, et un examen des</a:t>
            </a:r>
          </a:p>
          <a:p>
            <a:pPr>
              <a:lnSpc>
                <a:spcPct val="150000"/>
              </a:lnSpc>
              <a:spcBef>
                <a:spcPts val="0"/>
              </a:spcBef>
              <a:spcAft>
                <a:spcPts val="0"/>
              </a:spcAft>
            </a:pPr>
            <a:r>
              <a:rPr lang="fr-CA" i="1" dirty="0"/>
              <a:t>interactions entre la culture et les inégalités structurelles peuvent</a:t>
            </a:r>
          </a:p>
          <a:p>
            <a:pPr>
              <a:lnSpc>
                <a:spcPct val="150000"/>
              </a:lnSpc>
              <a:spcBef>
                <a:spcPts val="0"/>
              </a:spcBef>
              <a:spcAft>
                <a:spcPts val="0"/>
              </a:spcAft>
            </a:pPr>
            <a:r>
              <a:rPr lang="fr-CA" i="1" dirty="0"/>
              <a:t>améliorer notre compréhension de la santé des immigrants (</a:t>
            </a:r>
            <a:r>
              <a:rPr lang="fr-CA" i="1" dirty="0" err="1"/>
              <a:t>Abraido</a:t>
            </a:r>
            <a:r>
              <a:rPr lang="fr-CA" i="1" dirty="0"/>
              <a:t>-Lanza</a:t>
            </a:r>
          </a:p>
          <a:p>
            <a:pPr>
              <a:lnSpc>
                <a:spcPct val="150000"/>
              </a:lnSpc>
              <a:spcBef>
                <a:spcPts val="0"/>
              </a:spcBef>
              <a:spcAft>
                <a:spcPts val="0"/>
              </a:spcAft>
            </a:pPr>
            <a:r>
              <a:rPr lang="fr-CA" i="1" dirty="0"/>
              <a:t>et al., 2006; </a:t>
            </a:r>
            <a:r>
              <a:rPr lang="fr-CA" i="1" dirty="0" err="1"/>
              <a:t>Acevedo</a:t>
            </a:r>
            <a:r>
              <a:rPr lang="fr-CA" i="1" dirty="0"/>
              <a:t>-Garcia et al., 2012; </a:t>
            </a:r>
            <a:r>
              <a:rPr lang="fr-CA" i="1" dirty="0" err="1"/>
              <a:t>Zambrana</a:t>
            </a:r>
            <a:r>
              <a:rPr lang="fr-CA" i="1" dirty="0"/>
              <a:t> and Carter-</a:t>
            </a:r>
          </a:p>
          <a:p>
            <a:pPr>
              <a:lnSpc>
                <a:spcPct val="150000"/>
              </a:lnSpc>
              <a:spcBef>
                <a:spcPts val="0"/>
              </a:spcBef>
              <a:spcAft>
                <a:spcPts val="0"/>
              </a:spcAft>
            </a:pPr>
            <a:r>
              <a:rPr lang="fr-CA" i="1" dirty="0" err="1"/>
              <a:t>Pokras</a:t>
            </a:r>
            <a:r>
              <a:rPr lang="fr-CA" i="1" dirty="0"/>
              <a:t>, 2010).</a:t>
            </a:r>
          </a:p>
        </p:txBody>
      </p:sp>
    </p:spTree>
    <p:extLst>
      <p:ext uri="{BB962C8B-B14F-4D97-AF65-F5344CB8AC3E}">
        <p14:creationId xmlns:p14="http://schemas.microsoft.com/office/powerpoint/2010/main" val="3894809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Déterminants sociaux de la santé </a:t>
            </a:r>
          </a:p>
        </p:txBody>
      </p:sp>
      <p:sp>
        <p:nvSpPr>
          <p:cNvPr id="3" name="Content Placeholder 2"/>
          <p:cNvSpPr>
            <a:spLocks noGrp="1"/>
          </p:cNvSpPr>
          <p:nvPr>
            <p:ph idx="1"/>
          </p:nvPr>
        </p:nvSpPr>
        <p:spPr/>
        <p:txBody>
          <a:bodyPr>
            <a:normAutofit fontScale="62500" lnSpcReduction="20000"/>
          </a:bodyPr>
          <a:lstStyle/>
          <a:p>
            <a:pPr marL="457200" indent="-457200">
              <a:buFont typeface="+mj-lt"/>
              <a:buAutoNum type="arabicPeriod"/>
            </a:pPr>
            <a:r>
              <a:rPr lang="fr-CA" dirty="0"/>
              <a:t>Revenu et statut social</a:t>
            </a:r>
          </a:p>
          <a:p>
            <a:pPr marL="457200" indent="-457200">
              <a:buFont typeface="+mj-lt"/>
              <a:buAutoNum type="arabicPeriod"/>
            </a:pPr>
            <a:r>
              <a:rPr lang="fr-CA" dirty="0"/>
              <a:t>Emploi et conditions de travail</a:t>
            </a:r>
          </a:p>
          <a:p>
            <a:pPr marL="457200" indent="-457200">
              <a:buFont typeface="+mj-lt"/>
              <a:buAutoNum type="arabicPeriod"/>
            </a:pPr>
            <a:r>
              <a:rPr lang="fr-CA" dirty="0"/>
              <a:t>Éducation et alphabétisation</a:t>
            </a:r>
          </a:p>
          <a:p>
            <a:pPr marL="457200" indent="-457200">
              <a:buFont typeface="+mj-lt"/>
              <a:buAutoNum type="arabicPeriod"/>
            </a:pPr>
            <a:r>
              <a:rPr lang="fr-CA" dirty="0"/>
              <a:t>Expériences de l’enfance</a:t>
            </a:r>
          </a:p>
          <a:p>
            <a:pPr marL="457200" indent="-457200">
              <a:buFont typeface="+mj-lt"/>
              <a:buAutoNum type="arabicPeriod"/>
            </a:pPr>
            <a:r>
              <a:rPr lang="fr-CA" dirty="0"/>
              <a:t>Environnements physiques</a:t>
            </a:r>
          </a:p>
          <a:p>
            <a:pPr marL="457200" indent="-457200">
              <a:buFont typeface="+mj-lt"/>
              <a:buAutoNum type="arabicPeriod"/>
            </a:pPr>
            <a:r>
              <a:rPr lang="fr-CA" dirty="0"/>
              <a:t>Soutien social et habiletés d'adaptation</a:t>
            </a:r>
          </a:p>
          <a:p>
            <a:pPr marL="457200" indent="-457200">
              <a:buFont typeface="+mj-lt"/>
              <a:buAutoNum type="arabicPeriod"/>
            </a:pPr>
            <a:r>
              <a:rPr lang="fr-CA" dirty="0"/>
              <a:t>Comportements sains</a:t>
            </a:r>
          </a:p>
          <a:p>
            <a:pPr marL="457200" indent="-457200">
              <a:buFont typeface="+mj-lt"/>
              <a:buAutoNum type="arabicPeriod"/>
            </a:pPr>
            <a:r>
              <a:rPr lang="fr-CA" dirty="0"/>
              <a:t>Accès aux services de santé</a:t>
            </a:r>
          </a:p>
          <a:p>
            <a:pPr marL="457200" indent="-457200">
              <a:buFont typeface="+mj-lt"/>
              <a:buAutoNum type="arabicPeriod"/>
            </a:pPr>
            <a:r>
              <a:rPr lang="fr-CA" dirty="0"/>
              <a:t>Biologie et dotation génétique</a:t>
            </a:r>
          </a:p>
          <a:p>
            <a:pPr marL="457200" indent="-457200">
              <a:buFont typeface="+mj-lt"/>
              <a:buAutoNum type="arabicPeriod"/>
            </a:pPr>
            <a:r>
              <a:rPr lang="fr-CA" dirty="0"/>
              <a:t>Le genre</a:t>
            </a:r>
          </a:p>
          <a:p>
            <a:pPr marL="457200" indent="-457200">
              <a:buFont typeface="+mj-lt"/>
              <a:buAutoNum type="arabicPeriod"/>
            </a:pPr>
            <a:r>
              <a:rPr lang="fr-CA" dirty="0"/>
              <a:t>La culture</a:t>
            </a:r>
          </a:p>
          <a:p>
            <a:r>
              <a:rPr lang="fr-CA" dirty="0">
                <a:hlinkClick r:id="rId2"/>
              </a:rPr>
              <a:t>https://www.canada.ca/fr/sante-publique/services/promotion-sante/sante-population/est-determine-sante.html</a:t>
            </a:r>
            <a:r>
              <a:rPr lang="fr-CA" dirty="0"/>
              <a:t> </a:t>
            </a:r>
          </a:p>
        </p:txBody>
      </p:sp>
    </p:spTree>
    <p:extLst>
      <p:ext uri="{BB962C8B-B14F-4D97-AF65-F5344CB8AC3E}">
        <p14:creationId xmlns:p14="http://schemas.microsoft.com/office/powerpoint/2010/main" val="3163073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a:t>Mise au point rapide sur les situations auxquelles se confrontent les réfugiés</a:t>
            </a:r>
          </a:p>
        </p:txBody>
      </p:sp>
      <p:sp>
        <p:nvSpPr>
          <p:cNvPr id="3" name="Content Placeholder 2"/>
          <p:cNvSpPr>
            <a:spLocks noGrp="1"/>
          </p:cNvSpPr>
          <p:nvPr>
            <p:ph idx="1"/>
          </p:nvPr>
        </p:nvSpPr>
        <p:spPr/>
        <p:txBody>
          <a:bodyPr>
            <a:normAutofit fontScale="85000" lnSpcReduction="10000"/>
          </a:bodyPr>
          <a:lstStyle/>
          <a:p>
            <a:pPr>
              <a:lnSpc>
                <a:spcPct val="150000"/>
              </a:lnSpc>
              <a:spcBef>
                <a:spcPts val="0"/>
              </a:spcBef>
              <a:spcAft>
                <a:spcPts val="0"/>
              </a:spcAft>
            </a:pPr>
            <a:r>
              <a:rPr lang="fr-CA" sz="2000" dirty="0"/>
              <a:t>Les réfugiés, les demandeurs d'asile et les migrants sans papiers courent un risque particulièrement élevé de troubles et de problèmes de santé mentale. Parmi les problèmes, on retrouve le stress post-traumatique, la dépression, le suicide, l'anxiété et la psychose, tous exacerbés par l'incertitude et les difficultés associées à l'établissement.  </a:t>
            </a:r>
          </a:p>
          <a:p>
            <a:pPr>
              <a:lnSpc>
                <a:spcPct val="150000"/>
              </a:lnSpc>
              <a:spcBef>
                <a:spcPts val="0"/>
              </a:spcBef>
              <a:spcAft>
                <a:spcPts val="0"/>
              </a:spcAft>
            </a:pPr>
            <a:r>
              <a:rPr lang="fr-CA" sz="2000" dirty="0"/>
              <a:t>Parmi les facteurs qui les empêchent de recevoir de l'aide, on retrouve : les problèmes de langue, l'ignorance des systèmes de soins de santé et de leurs avantages, les différentes attitudes et croyances (y compris culturelles) concernant les soins de santé et la guérison; et le manque de confiance dans les professionnels de la santé et les professionnels en général, ainsi que les personnes occupant des postes de responsabilité.</a:t>
            </a:r>
          </a:p>
          <a:p>
            <a:endParaRPr lang="en-US" dirty="0"/>
          </a:p>
        </p:txBody>
      </p:sp>
    </p:spTree>
    <p:extLst>
      <p:ext uri="{BB962C8B-B14F-4D97-AF65-F5344CB8AC3E}">
        <p14:creationId xmlns:p14="http://schemas.microsoft.com/office/powerpoint/2010/main" val="4278019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a:t>Facteurs de risque</a:t>
            </a:r>
          </a:p>
        </p:txBody>
      </p:sp>
      <p:sp>
        <p:nvSpPr>
          <p:cNvPr id="3" name="Content Placeholder 2"/>
          <p:cNvSpPr>
            <a:spLocks noGrp="1"/>
          </p:cNvSpPr>
          <p:nvPr>
            <p:ph idx="1"/>
          </p:nvPr>
        </p:nvSpPr>
        <p:spPr/>
        <p:txBody>
          <a:bodyPr/>
          <a:lstStyle/>
          <a:p>
            <a:pPr lvl="1"/>
            <a:r>
              <a:rPr lang="fr-CA"/>
              <a:t>Migration involontaire ou forcée</a:t>
            </a:r>
          </a:p>
          <a:p>
            <a:pPr lvl="1"/>
            <a:r>
              <a:rPr lang="fr-CA"/>
              <a:t>Des attentes élevées, des attentes non satisfaites</a:t>
            </a:r>
          </a:p>
          <a:p>
            <a:pPr lvl="1"/>
            <a:r>
              <a:rPr lang="fr-CA"/>
              <a:t>Discrimination et racisme</a:t>
            </a:r>
          </a:p>
          <a:p>
            <a:pPr lvl="1"/>
            <a:r>
              <a:rPr lang="fr-CA"/>
              <a:t>Facteurs de risque pour les femmes lorsqu'on assume qu'elles apporteront un plus grand soutien émotionnel aux autres, et quand il y a des demandes et des attentes concernant le rôle que jouent les femmes dans le soutien de la famille élargie et des autres.</a:t>
            </a:r>
          </a:p>
          <a:p>
            <a:pPr lvl="1"/>
            <a:r>
              <a:rPr lang="fr-CA"/>
              <a:t>Les enclaves ethniques ou les communautés où il y a une forte population immigrante peuvent présenter des risques pour les immigrants, car ils peuvent commencer à se sentir coincés ou séparés.  </a:t>
            </a:r>
          </a:p>
          <a:p>
            <a:pPr lvl="1"/>
            <a:endParaRPr lang="en-US" dirty="0"/>
          </a:p>
          <a:p>
            <a:pPr marL="128016" lvl="1" indent="0">
              <a:buNone/>
            </a:pPr>
            <a:r>
              <a:rPr lang="fr-CA"/>
              <a:t>(Arevalo, Tucker, &amp; Falcon, 2015). </a:t>
            </a:r>
          </a:p>
          <a:p>
            <a:endParaRPr lang="en-US" dirty="0"/>
          </a:p>
        </p:txBody>
      </p:sp>
    </p:spTree>
    <p:extLst>
      <p:ext uri="{BB962C8B-B14F-4D97-AF65-F5344CB8AC3E}">
        <p14:creationId xmlns:p14="http://schemas.microsoft.com/office/powerpoint/2010/main" val="4033360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Plan d'action pour la santé mentale 2013-2020, de l’OMS </a:t>
            </a:r>
          </a:p>
        </p:txBody>
      </p:sp>
      <p:sp>
        <p:nvSpPr>
          <p:cNvPr id="3" name="Content Placeholder 2"/>
          <p:cNvSpPr>
            <a:spLocks noGrp="1"/>
          </p:cNvSpPr>
          <p:nvPr>
            <p:ph idx="1"/>
          </p:nvPr>
        </p:nvSpPr>
        <p:spPr/>
        <p:txBody>
          <a:bodyPr>
            <a:normAutofit fontScale="92500" lnSpcReduction="10000"/>
          </a:bodyPr>
          <a:lstStyle/>
          <a:p>
            <a:r>
              <a:rPr lang="fr-CA"/>
              <a:t>Objectifs du Plan d'action pour la santé mentale 2013-2020 de l’OMS :</a:t>
            </a:r>
          </a:p>
          <a:p>
            <a:pPr lvl="1"/>
            <a:r>
              <a:rPr lang="fr-CA"/>
              <a:t>Renforcer le leadership et la gouvernance dans le domaine de la santé mentale;</a:t>
            </a:r>
          </a:p>
          <a:p>
            <a:pPr lvl="1"/>
            <a:r>
              <a:rPr lang="fr-CA"/>
              <a:t>Fournir des services de santé et d’aide sociale complets, intégrés et adaptés aux besoins dans un cadre communautaire;</a:t>
            </a:r>
          </a:p>
          <a:p>
            <a:pPr lvl="1"/>
            <a:r>
              <a:rPr lang="fr-CA"/>
              <a:t>Mettre en œuvre des stratégies de promotion et de la prévention dans le domaine de la santé mentale;</a:t>
            </a:r>
          </a:p>
          <a:p>
            <a:pPr lvl="1"/>
            <a:r>
              <a:rPr lang="fr-CA"/>
              <a:t>Continuer à améliorer les systèmes d'information dans le domaine la santé mentale et la recherche</a:t>
            </a:r>
          </a:p>
          <a:p>
            <a:pPr marL="457200" lvl="1" indent="0">
              <a:buNone/>
            </a:pPr>
            <a:r>
              <a:rPr lang="fr-CA">
                <a:hlinkClick r:id="rId2"/>
              </a:rPr>
              <a:t>http://www.who.int/mental_health/action_plan_2013/fr/</a:t>
            </a:r>
            <a:r>
              <a:rPr lang="fr-CA"/>
              <a:t> </a:t>
            </a:r>
          </a:p>
          <a:p>
            <a:pPr marL="457200" lvl="1" indent="0">
              <a:buNone/>
            </a:pPr>
            <a:endParaRPr lang="en-US" dirty="0"/>
          </a:p>
          <a:p>
            <a:pPr marL="457200" lvl="1" indent="0">
              <a:buNone/>
            </a:pPr>
            <a:r>
              <a:rPr lang="fr-CA"/>
              <a:t>Rapport du 6 juin 2018 : </a:t>
            </a:r>
            <a:r>
              <a:rPr lang="fr-CA" i="1"/>
              <a:t>Les valeurs du progrès pour 2016 indiquent que les objectifs mondiaux ne peuvent être atteints que s’il existe un engagement collectif mondial conduisant à des investissements substantiels et à des efforts accrus au niveau national pour les politiques, les lois, les programmes et services de santé mentale dans tous les États membres. </a:t>
            </a:r>
          </a:p>
          <a:p>
            <a:pPr marL="457200" lvl="1" indent="0">
              <a:buNone/>
            </a:pPr>
            <a:endParaRPr lang="en-US" dirty="0"/>
          </a:p>
        </p:txBody>
      </p:sp>
    </p:spTree>
    <p:extLst>
      <p:ext uri="{BB962C8B-B14F-4D97-AF65-F5344CB8AC3E}">
        <p14:creationId xmlns:p14="http://schemas.microsoft.com/office/powerpoint/2010/main" val="661590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a:t>Objectifs de développement durable (ODD)</a:t>
            </a:r>
          </a:p>
        </p:txBody>
      </p:sp>
      <p:sp>
        <p:nvSpPr>
          <p:cNvPr id="3" name="Content Placeholder 2"/>
          <p:cNvSpPr>
            <a:spLocks noGrp="1"/>
          </p:cNvSpPr>
          <p:nvPr>
            <p:ph idx="1"/>
          </p:nvPr>
        </p:nvSpPr>
        <p:spPr/>
        <p:txBody>
          <a:bodyPr>
            <a:normAutofit fontScale="70000" lnSpcReduction="20000"/>
          </a:bodyPr>
          <a:lstStyle/>
          <a:p>
            <a:endParaRPr lang="en-CA" dirty="0"/>
          </a:p>
          <a:p>
            <a:pPr>
              <a:lnSpc>
                <a:spcPct val="120000"/>
              </a:lnSpc>
            </a:pPr>
            <a:r>
              <a:rPr lang="fr-CA" dirty="0"/>
              <a:t>Le plan stratégique du Programme des Nations Unies pour le développement (PNUD) se concentre sur des domaines clés, à savoir la réduction de la pauvreté, la gouvernance démocratique et la consolidation de la paix, le changement climatique et les catastrophes et les inégalités économiques.</a:t>
            </a:r>
          </a:p>
          <a:p>
            <a:pPr>
              <a:lnSpc>
                <a:spcPct val="120000"/>
              </a:lnSpc>
            </a:pPr>
            <a:r>
              <a:rPr lang="fr-CA" dirty="0"/>
              <a:t>Depuis 2016, les objectifs de développement durable, ou objectifs mondiaux, ont guidé les travaux du PNUD. Le PNUD aide les gouvernements à intégrer les ODD dans leurs plans et politiques de développement national http://www.undp.org/content/undp/fr/home/sustainable-development-goals.html. </a:t>
            </a:r>
          </a:p>
          <a:p>
            <a:pPr>
              <a:lnSpc>
                <a:spcPct val="120000"/>
              </a:lnSpc>
            </a:pPr>
            <a:r>
              <a:rPr lang="fr-CA" dirty="0"/>
              <a:t>Le 3e objectif sur 17 porte sur la santé et le bien-être : Assurer une vie saine et promouvoir le bien-être de tous à tous les âges : </a:t>
            </a:r>
          </a:p>
          <a:p>
            <a:pPr lvl="1">
              <a:lnSpc>
                <a:spcPct val="120000"/>
              </a:lnSpc>
            </a:pPr>
            <a:r>
              <a:rPr lang="fr-CA" dirty="0"/>
              <a:t>La promotion de la santé mentale et du bien-être, ainsi que la prévention de l’abus de substances ont figuré parmi les priorités du programme de développement mondial (Programme de développement durable).</a:t>
            </a:r>
          </a:p>
          <a:p>
            <a:pPr marL="457200" lvl="1" indent="0">
              <a:lnSpc>
                <a:spcPct val="120000"/>
              </a:lnSpc>
              <a:buNone/>
            </a:pPr>
            <a:r>
              <a:rPr lang="fr-CA" dirty="0">
                <a:hlinkClick r:id="rId2"/>
              </a:rPr>
              <a:t>http://www.undp.org/content/undp/fr/home/sustainable-development-goals.html</a:t>
            </a:r>
            <a:r>
              <a:rPr lang="fr-CA" dirty="0"/>
              <a:t> </a:t>
            </a:r>
          </a:p>
          <a:p>
            <a:endParaRPr lang="en-US" dirty="0"/>
          </a:p>
        </p:txBody>
      </p:sp>
    </p:spTree>
    <p:extLst>
      <p:ext uri="{BB962C8B-B14F-4D97-AF65-F5344CB8AC3E}">
        <p14:creationId xmlns:p14="http://schemas.microsoft.com/office/powerpoint/2010/main" val="1548345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CA" sz="4600" dirty="0"/>
              <a:t>Poursuivre l’élan : </a:t>
            </a:r>
            <a:br>
              <a:rPr lang="fr-CA" sz="4600" dirty="0"/>
            </a:br>
            <a:r>
              <a:rPr lang="fr-CA" sz="4600" dirty="0"/>
              <a:t>Une communication cohérente</a:t>
            </a:r>
          </a:p>
        </p:txBody>
      </p:sp>
      <p:sp>
        <p:nvSpPr>
          <p:cNvPr id="3" name="Content Placeholder 2"/>
          <p:cNvSpPr>
            <a:spLocks noGrp="1"/>
          </p:cNvSpPr>
          <p:nvPr>
            <p:ph idx="1"/>
          </p:nvPr>
        </p:nvSpPr>
        <p:spPr/>
        <p:txBody>
          <a:bodyPr>
            <a:normAutofit fontScale="92500"/>
          </a:bodyPr>
          <a:lstStyle/>
          <a:p>
            <a:r>
              <a:rPr lang="fr-CA"/>
              <a:t>L’impact mondial des maladies est un outil permettant d’identifier la prévalence de la maladie, les facteurs de risque et le préjudice causé (</a:t>
            </a:r>
            <a:r>
              <a:rPr lang="fr-CA">
                <a:hlinkClick r:id="rId2"/>
              </a:rPr>
              <a:t>http://www.healthdata.org/gbd/about</a:t>
            </a:r>
            <a:r>
              <a:rPr lang="fr-CA"/>
              <a:t>); </a:t>
            </a:r>
          </a:p>
          <a:p>
            <a:r>
              <a:rPr lang="fr-CA"/>
              <a:t>La recherche sur l’impact mondial des maladies classe la dépression au troisième rang et projette de la classer au premier rang d'ici 2030;</a:t>
            </a:r>
          </a:p>
          <a:p>
            <a:r>
              <a:rPr lang="fr-CA"/>
              <a:t>Le Département des affaires économiques et sociales, et sa Division du développement social inclusif parlent de santé mentale et de développement :</a:t>
            </a:r>
          </a:p>
          <a:p>
            <a:pPr marL="457200" lvl="1" indent="0">
              <a:buNone/>
            </a:pPr>
            <a:r>
              <a:rPr lang="fr-CA" i="1"/>
              <a:t>La mauvaise santé mentale est à la fois une cause et une conséquence de la pauvreté, de l’éducation compromise, de l’inégalité entre les sexes, des problèmes de santé, de la violence et d’autres défis mondiaux. Cela entrave la capacité de l'individu à travailler de manière productive, à réaliser son potentiel et à contribuer à sa communauté.</a:t>
            </a:r>
          </a:p>
          <a:p>
            <a:pPr marL="457200" lvl="1" indent="0">
              <a:buNone/>
            </a:pPr>
            <a:r>
              <a:rPr lang="fr-CA">
                <a:hlinkClick r:id="rId3"/>
              </a:rPr>
              <a:t>https://www.un.org/development/desa/disabilities-fr/</a:t>
            </a:r>
            <a:r>
              <a:rPr lang="fr-CA"/>
              <a:t> </a:t>
            </a:r>
          </a:p>
        </p:txBody>
      </p:sp>
    </p:spTree>
    <p:extLst>
      <p:ext uri="{BB962C8B-B14F-4D97-AF65-F5344CB8AC3E}">
        <p14:creationId xmlns:p14="http://schemas.microsoft.com/office/powerpoint/2010/main" val="3972611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906</TotalTime>
  <Words>1340</Words>
  <Application>Microsoft Office PowerPoint</Application>
  <PresentationFormat>Widescreen</PresentationFormat>
  <Paragraphs>118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Tw Cen MT</vt:lpstr>
      <vt:lpstr>Tw Cen MT Condensed</vt:lpstr>
      <vt:lpstr>Wingdings</vt:lpstr>
      <vt:lpstr>Wingdings 3</vt:lpstr>
      <vt:lpstr>Integral</vt:lpstr>
      <vt:lpstr>2e Sommet annuel de l’intégration, SAISIA</vt:lpstr>
      <vt:lpstr>Services de santé mentale </vt:lpstr>
      <vt:lpstr>Pertinence du cadre des déterminants sociaux de la santé</vt:lpstr>
      <vt:lpstr>Déterminants sociaux de la santé </vt:lpstr>
      <vt:lpstr>Mise au point rapide sur les situations auxquelles se confrontent les réfugiés</vt:lpstr>
      <vt:lpstr>Facteurs de risque</vt:lpstr>
      <vt:lpstr>Plan d'action pour la santé mentale 2013-2020, de l’OMS </vt:lpstr>
      <vt:lpstr>Objectifs de développement durable (ODD)</vt:lpstr>
      <vt:lpstr>Poursuivre l’élan :  Une communication cohérente</vt:lpstr>
      <vt:lpstr>Recommandations de l'OMS Europe : Pertinence pour les Prairies?</vt:lpstr>
      <vt:lpstr>Facteurs de protection</vt:lpstr>
      <vt:lpstr>La charité commence à la maison? Comment allons-nous? Comment je vais?</vt:lpstr>
      <vt:lpstr>Violence latérale et intimidation</vt:lpstr>
      <vt:lpstr>Violence latérale et horizontale</vt:lpstr>
      <vt:lpstr>Conclusions</vt:lpstr>
      <vt:lpstr>Références</vt:lpstr>
    </vt:vector>
  </TitlesOfParts>
  <Company>University of Regina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img</dc:creator>
  <cp:lastModifiedBy>Peggy Robillard</cp:lastModifiedBy>
  <cp:revision>42</cp:revision>
  <cp:lastPrinted>2018-08-29T14:02:37Z</cp:lastPrinted>
  <dcterms:created xsi:type="dcterms:W3CDTF">2018-08-20T20:09:14Z</dcterms:created>
  <dcterms:modified xsi:type="dcterms:W3CDTF">2018-08-29T14:03:00Z</dcterms:modified>
</cp:coreProperties>
</file>